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pptx" ContentType="application/vnd.openxmlformats-officedocument.presentationml.presentation"/>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embeddings/oleObject1.bin" ContentType="application/vnd.openxmlformats-officedocument.oleObject"/>
  <Override PartName="/ppt/notesSlides/notesSlide3.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7" r:id="rId1"/>
  </p:sldMasterIdLst>
  <p:notesMasterIdLst>
    <p:notesMasterId r:id="rId48"/>
  </p:notesMasterIdLst>
  <p:handoutMasterIdLst>
    <p:handoutMasterId r:id="rId49"/>
  </p:handoutMasterIdLst>
  <p:sldIdLst>
    <p:sldId id="323" r:id="rId2"/>
    <p:sldId id="257" r:id="rId3"/>
    <p:sldId id="290" r:id="rId4"/>
    <p:sldId id="258" r:id="rId5"/>
    <p:sldId id="339" r:id="rId6"/>
    <p:sldId id="340" r:id="rId7"/>
    <p:sldId id="341" r:id="rId8"/>
    <p:sldId id="260" r:id="rId9"/>
    <p:sldId id="261" r:id="rId10"/>
    <p:sldId id="262" r:id="rId11"/>
    <p:sldId id="285" r:id="rId12"/>
    <p:sldId id="303" r:id="rId13"/>
    <p:sldId id="263" r:id="rId14"/>
    <p:sldId id="275" r:id="rId15"/>
    <p:sldId id="279" r:id="rId16"/>
    <p:sldId id="291" r:id="rId17"/>
    <p:sldId id="292" r:id="rId18"/>
    <p:sldId id="362" r:id="rId19"/>
    <p:sldId id="308" r:id="rId20"/>
    <p:sldId id="319" r:id="rId21"/>
    <p:sldId id="320" r:id="rId22"/>
    <p:sldId id="324" r:id="rId23"/>
    <p:sldId id="310" r:id="rId24"/>
    <p:sldId id="309" r:id="rId25"/>
    <p:sldId id="311" r:id="rId26"/>
    <p:sldId id="315" r:id="rId27"/>
    <p:sldId id="269" r:id="rId28"/>
    <p:sldId id="336" r:id="rId29"/>
    <p:sldId id="271" r:id="rId30"/>
    <p:sldId id="272" r:id="rId31"/>
    <p:sldId id="273" r:id="rId32"/>
    <p:sldId id="337" r:id="rId33"/>
    <p:sldId id="338" r:id="rId34"/>
    <p:sldId id="312" r:id="rId35"/>
    <p:sldId id="264" r:id="rId36"/>
    <p:sldId id="373" r:id="rId37"/>
    <p:sldId id="270" r:id="rId38"/>
    <p:sldId id="296" r:id="rId39"/>
    <p:sldId id="299" r:id="rId40"/>
    <p:sldId id="300" r:id="rId41"/>
    <p:sldId id="372" r:id="rId42"/>
    <p:sldId id="370" r:id="rId43"/>
    <p:sldId id="371" r:id="rId44"/>
    <p:sldId id="343" r:id="rId45"/>
    <p:sldId id="344" r:id="rId46"/>
    <p:sldId id="374" r:id="rId47"/>
  </p:sldIdLst>
  <p:sldSz cx="9144000" cy="6858000" type="screen4x3"/>
  <p:notesSz cx="6807200" cy="9939338"/>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62" autoAdjust="0"/>
    <p:restoredTop sz="92914" autoAdjust="0"/>
  </p:normalViewPr>
  <p:slideViewPr>
    <p:cSldViewPr>
      <p:cViewPr>
        <p:scale>
          <a:sx n="100" d="100"/>
          <a:sy n="100" d="100"/>
        </p:scale>
        <p:origin x="-88" y="-112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tags" Target="tags/tag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5D0BF6-5DBA-D748-8B84-0A60520FC209}" type="doc">
      <dgm:prSet loTypeId="urn:microsoft.com/office/officeart/2005/8/layout/default" loCatId="list" qsTypeId="urn:microsoft.com/office/officeart/2005/8/quickstyle/simple4" qsCatId="simple" csTypeId="urn:microsoft.com/office/officeart/2005/8/colors/accent1_2" csCatId="accent1" phldr="1"/>
      <dgm:spPr/>
      <dgm:t>
        <a:bodyPr/>
        <a:lstStyle/>
        <a:p>
          <a:endParaRPr lang="en-US"/>
        </a:p>
      </dgm:t>
    </dgm:pt>
    <dgm:pt modelId="{9715665D-4F63-4B49-A10D-5A54B2644197}">
      <dgm:prSet phldrT="[Text]"/>
      <dgm:spPr/>
      <dgm:t>
        <a:bodyPr/>
        <a:lstStyle/>
        <a:p>
          <a:r>
            <a:rPr lang="en-US" dirty="0" smtClean="0"/>
            <a:t>8 Core units</a:t>
          </a:r>
        </a:p>
      </dgm:t>
    </dgm:pt>
    <dgm:pt modelId="{0FFEB3FA-BF47-6C4F-BB95-4F41016BF4FF}" type="parTrans" cxnId="{B25EF63F-A572-3645-8ECE-1C2D4DDD7CDD}">
      <dgm:prSet/>
      <dgm:spPr/>
      <dgm:t>
        <a:bodyPr/>
        <a:lstStyle/>
        <a:p>
          <a:endParaRPr lang="en-US"/>
        </a:p>
      </dgm:t>
    </dgm:pt>
    <dgm:pt modelId="{73FD16A8-3517-AC47-A3DF-EBCC170E9FD2}" type="sibTrans" cxnId="{B25EF63F-A572-3645-8ECE-1C2D4DDD7CDD}">
      <dgm:prSet/>
      <dgm:spPr/>
      <dgm:t>
        <a:bodyPr/>
        <a:lstStyle/>
        <a:p>
          <a:endParaRPr lang="en-US"/>
        </a:p>
      </dgm:t>
    </dgm:pt>
    <dgm:pt modelId="{4EF45F06-4FE3-5041-8071-8D1F2F3B7BCB}">
      <dgm:prSet phldrT="[Text]"/>
      <dgm:spPr/>
      <dgm:t>
        <a:bodyPr/>
        <a:lstStyle/>
        <a:p>
          <a:r>
            <a:rPr lang="en-AU" dirty="0" smtClean="0"/>
            <a:t>2 units must be vocational units from other Training Packages.</a:t>
          </a:r>
          <a:endParaRPr lang="en-US" dirty="0"/>
        </a:p>
      </dgm:t>
    </dgm:pt>
    <dgm:pt modelId="{9D321E1B-6819-2141-A5C9-D00CE6EA7A7E}" type="parTrans" cxnId="{4840873E-A61B-AD48-A607-B49BF387126E}">
      <dgm:prSet/>
      <dgm:spPr/>
      <dgm:t>
        <a:bodyPr/>
        <a:lstStyle/>
        <a:p>
          <a:endParaRPr lang="en-US"/>
        </a:p>
      </dgm:t>
    </dgm:pt>
    <dgm:pt modelId="{95495319-7C76-264E-824F-7523C2A12570}" type="sibTrans" cxnId="{4840873E-A61B-AD48-A607-B49BF387126E}">
      <dgm:prSet/>
      <dgm:spPr/>
      <dgm:t>
        <a:bodyPr/>
        <a:lstStyle/>
        <a:p>
          <a:endParaRPr lang="en-US"/>
        </a:p>
      </dgm:t>
    </dgm:pt>
    <dgm:pt modelId="{E87D9DF8-C393-6C48-9CC5-C1FF12BD2306}">
      <dgm:prSet phldrT="[Text]"/>
      <dgm:spPr/>
      <dgm:t>
        <a:bodyPr/>
        <a:lstStyle/>
        <a:p>
          <a:r>
            <a:rPr lang="en-AU" dirty="0" smtClean="0"/>
            <a:t>The remaining elective units may be selected as follows </a:t>
          </a:r>
        </a:p>
        <a:p>
          <a:r>
            <a:rPr lang="en-AU" dirty="0" smtClean="0"/>
            <a:t>Up to 4 vocational units from other Training Packages</a:t>
          </a:r>
          <a:endParaRPr lang="en-US" dirty="0"/>
        </a:p>
      </dgm:t>
    </dgm:pt>
    <dgm:pt modelId="{B7689374-AB6B-CE47-BEB5-B0FCE27B9581}" type="parTrans" cxnId="{511658CB-2C7A-CB46-8FBE-461EAD0D7C3B}">
      <dgm:prSet/>
      <dgm:spPr/>
      <dgm:t>
        <a:bodyPr/>
        <a:lstStyle/>
        <a:p>
          <a:endParaRPr lang="en-US"/>
        </a:p>
      </dgm:t>
    </dgm:pt>
    <dgm:pt modelId="{44E3D1EB-A7FA-434E-9887-D248D5DF39A9}" type="sibTrans" cxnId="{511658CB-2C7A-CB46-8FBE-461EAD0D7C3B}">
      <dgm:prSet/>
      <dgm:spPr/>
      <dgm:t>
        <a:bodyPr/>
        <a:lstStyle/>
        <a:p>
          <a:endParaRPr lang="en-US"/>
        </a:p>
      </dgm:t>
    </dgm:pt>
    <dgm:pt modelId="{B93047A1-B92D-B442-BE11-287052ACA7C2}">
      <dgm:prSet phldrT="[Text]"/>
      <dgm:spPr/>
      <dgm:t>
        <a:bodyPr/>
        <a:lstStyle/>
        <a:p>
          <a:r>
            <a:rPr lang="en-AU" dirty="0" smtClean="0"/>
            <a:t>Up to 4 units from the Foundation Skills Training Package</a:t>
          </a:r>
          <a:endParaRPr lang="en-US" dirty="0"/>
        </a:p>
      </dgm:t>
    </dgm:pt>
    <dgm:pt modelId="{94D9C4BF-3974-1948-8B8D-9A28FE65D54C}" type="parTrans" cxnId="{5F7CBCD1-968D-EC4A-817C-9E14E1ED07CF}">
      <dgm:prSet/>
      <dgm:spPr/>
      <dgm:t>
        <a:bodyPr/>
        <a:lstStyle/>
        <a:p>
          <a:endParaRPr lang="en-US"/>
        </a:p>
      </dgm:t>
    </dgm:pt>
    <dgm:pt modelId="{465B25EF-5274-3440-A890-2A0F18C2F682}" type="sibTrans" cxnId="{5F7CBCD1-968D-EC4A-817C-9E14E1ED07CF}">
      <dgm:prSet/>
      <dgm:spPr/>
      <dgm:t>
        <a:bodyPr/>
        <a:lstStyle/>
        <a:p>
          <a:endParaRPr lang="en-US"/>
        </a:p>
      </dgm:t>
    </dgm:pt>
    <dgm:pt modelId="{6D1E5F74-0F6E-764E-9AF1-A5DE06A2239B}">
      <dgm:prSet phldrT="[Text]"/>
      <dgm:spPr/>
      <dgm:t>
        <a:bodyPr/>
        <a:lstStyle/>
        <a:p>
          <a:r>
            <a:rPr lang="en-AU" dirty="0" smtClean="0"/>
            <a:t>up to 3 units from accredited courses</a:t>
          </a:r>
          <a:endParaRPr lang="en-US" dirty="0"/>
        </a:p>
      </dgm:t>
    </dgm:pt>
    <dgm:pt modelId="{E638FB6B-AFB1-FE4A-8447-AB2B3F397D4E}" type="sibTrans" cxnId="{896FDEAC-3ADE-5647-A148-B15A374D1478}">
      <dgm:prSet/>
      <dgm:spPr/>
      <dgm:t>
        <a:bodyPr/>
        <a:lstStyle/>
        <a:p>
          <a:endParaRPr lang="en-US"/>
        </a:p>
      </dgm:t>
    </dgm:pt>
    <dgm:pt modelId="{873A1F1F-1D53-934F-806C-A861C0AC92C6}" type="parTrans" cxnId="{896FDEAC-3ADE-5647-A148-B15A374D1478}">
      <dgm:prSet/>
      <dgm:spPr/>
      <dgm:t>
        <a:bodyPr/>
        <a:lstStyle/>
        <a:p>
          <a:endParaRPr lang="en-US"/>
        </a:p>
      </dgm:t>
    </dgm:pt>
    <dgm:pt modelId="{1A81CD9B-61EB-2845-B16A-75A0E5A2F28B}" type="pres">
      <dgm:prSet presAssocID="{9E5D0BF6-5DBA-D748-8B84-0A60520FC209}" presName="diagram" presStyleCnt="0">
        <dgm:presLayoutVars>
          <dgm:dir/>
          <dgm:resizeHandles val="exact"/>
        </dgm:presLayoutVars>
      </dgm:prSet>
      <dgm:spPr/>
      <dgm:t>
        <a:bodyPr/>
        <a:lstStyle/>
        <a:p>
          <a:endParaRPr lang="en-US"/>
        </a:p>
      </dgm:t>
    </dgm:pt>
    <dgm:pt modelId="{FAC0FD2E-9892-ED49-B659-D99C6A9CEB19}" type="pres">
      <dgm:prSet presAssocID="{9715665D-4F63-4B49-A10D-5A54B2644197}" presName="node" presStyleLbl="node1" presStyleIdx="0" presStyleCnt="5">
        <dgm:presLayoutVars>
          <dgm:bulletEnabled val="1"/>
        </dgm:presLayoutVars>
      </dgm:prSet>
      <dgm:spPr/>
      <dgm:t>
        <a:bodyPr/>
        <a:lstStyle/>
        <a:p>
          <a:endParaRPr lang="en-US"/>
        </a:p>
      </dgm:t>
    </dgm:pt>
    <dgm:pt modelId="{60D929F7-9E79-DB46-8F8C-DC8519A2959D}" type="pres">
      <dgm:prSet presAssocID="{73FD16A8-3517-AC47-A3DF-EBCC170E9FD2}" presName="sibTrans" presStyleCnt="0"/>
      <dgm:spPr/>
    </dgm:pt>
    <dgm:pt modelId="{98D776E7-1D16-EB47-A4C1-411289AFFAB9}" type="pres">
      <dgm:prSet presAssocID="{4EF45F06-4FE3-5041-8071-8D1F2F3B7BCB}" presName="node" presStyleLbl="node1" presStyleIdx="1" presStyleCnt="5">
        <dgm:presLayoutVars>
          <dgm:bulletEnabled val="1"/>
        </dgm:presLayoutVars>
      </dgm:prSet>
      <dgm:spPr/>
      <dgm:t>
        <a:bodyPr/>
        <a:lstStyle/>
        <a:p>
          <a:endParaRPr lang="en-US"/>
        </a:p>
      </dgm:t>
    </dgm:pt>
    <dgm:pt modelId="{AAC3A989-9A54-D142-8F80-3F8D2A4F941F}" type="pres">
      <dgm:prSet presAssocID="{95495319-7C76-264E-824F-7523C2A12570}" presName="sibTrans" presStyleCnt="0"/>
      <dgm:spPr/>
    </dgm:pt>
    <dgm:pt modelId="{A3320822-F4CA-724C-B694-AAD9206CD52F}" type="pres">
      <dgm:prSet presAssocID="{E87D9DF8-C393-6C48-9CC5-C1FF12BD2306}" presName="node" presStyleLbl="node1" presStyleIdx="2" presStyleCnt="5">
        <dgm:presLayoutVars>
          <dgm:bulletEnabled val="1"/>
        </dgm:presLayoutVars>
      </dgm:prSet>
      <dgm:spPr/>
      <dgm:t>
        <a:bodyPr/>
        <a:lstStyle/>
        <a:p>
          <a:endParaRPr lang="en-US"/>
        </a:p>
      </dgm:t>
    </dgm:pt>
    <dgm:pt modelId="{54AC8132-CCE3-EE4B-805A-4CFB5C891879}" type="pres">
      <dgm:prSet presAssocID="{44E3D1EB-A7FA-434E-9887-D248D5DF39A9}" presName="sibTrans" presStyleCnt="0"/>
      <dgm:spPr/>
    </dgm:pt>
    <dgm:pt modelId="{C19C439A-3CEC-3F49-AE41-EAC8CBC8B245}" type="pres">
      <dgm:prSet presAssocID="{B93047A1-B92D-B442-BE11-287052ACA7C2}" presName="node" presStyleLbl="node1" presStyleIdx="3" presStyleCnt="5">
        <dgm:presLayoutVars>
          <dgm:bulletEnabled val="1"/>
        </dgm:presLayoutVars>
      </dgm:prSet>
      <dgm:spPr/>
      <dgm:t>
        <a:bodyPr/>
        <a:lstStyle/>
        <a:p>
          <a:endParaRPr lang="en-US"/>
        </a:p>
      </dgm:t>
    </dgm:pt>
    <dgm:pt modelId="{5229A998-6BCA-1942-8203-3A96253352E5}" type="pres">
      <dgm:prSet presAssocID="{465B25EF-5274-3440-A890-2A0F18C2F682}" presName="sibTrans" presStyleCnt="0"/>
      <dgm:spPr/>
    </dgm:pt>
    <dgm:pt modelId="{270A8854-D7D2-BC46-82D0-556C027760B3}" type="pres">
      <dgm:prSet presAssocID="{6D1E5F74-0F6E-764E-9AF1-A5DE06A2239B}" presName="node" presStyleLbl="node1" presStyleIdx="4" presStyleCnt="5">
        <dgm:presLayoutVars>
          <dgm:bulletEnabled val="1"/>
        </dgm:presLayoutVars>
      </dgm:prSet>
      <dgm:spPr/>
      <dgm:t>
        <a:bodyPr/>
        <a:lstStyle/>
        <a:p>
          <a:endParaRPr lang="en-US"/>
        </a:p>
      </dgm:t>
    </dgm:pt>
  </dgm:ptLst>
  <dgm:cxnLst>
    <dgm:cxn modelId="{50B8C8DB-FED3-43F9-A133-2AFB2450312F}" type="presOf" srcId="{4EF45F06-4FE3-5041-8071-8D1F2F3B7BCB}" destId="{98D776E7-1D16-EB47-A4C1-411289AFFAB9}" srcOrd="0" destOrd="0" presId="urn:microsoft.com/office/officeart/2005/8/layout/default"/>
    <dgm:cxn modelId="{6E382483-4BD1-472F-98BC-F8D5C4A29F0B}" type="presOf" srcId="{B93047A1-B92D-B442-BE11-287052ACA7C2}" destId="{C19C439A-3CEC-3F49-AE41-EAC8CBC8B245}" srcOrd="0" destOrd="0" presId="urn:microsoft.com/office/officeart/2005/8/layout/default"/>
    <dgm:cxn modelId="{EBD5F243-4B81-48CE-B1E9-F50FFA6385F4}" type="presOf" srcId="{6D1E5F74-0F6E-764E-9AF1-A5DE06A2239B}" destId="{270A8854-D7D2-BC46-82D0-556C027760B3}" srcOrd="0" destOrd="0" presId="urn:microsoft.com/office/officeart/2005/8/layout/default"/>
    <dgm:cxn modelId="{4113088A-2438-4A31-8EA2-B2B0F052686D}" type="presOf" srcId="{E87D9DF8-C393-6C48-9CC5-C1FF12BD2306}" destId="{A3320822-F4CA-724C-B694-AAD9206CD52F}" srcOrd="0" destOrd="0" presId="urn:microsoft.com/office/officeart/2005/8/layout/default"/>
    <dgm:cxn modelId="{896FDEAC-3ADE-5647-A148-B15A374D1478}" srcId="{9E5D0BF6-5DBA-D748-8B84-0A60520FC209}" destId="{6D1E5F74-0F6E-764E-9AF1-A5DE06A2239B}" srcOrd="4" destOrd="0" parTransId="{873A1F1F-1D53-934F-806C-A861C0AC92C6}" sibTransId="{E638FB6B-AFB1-FE4A-8447-AB2B3F397D4E}"/>
    <dgm:cxn modelId="{511658CB-2C7A-CB46-8FBE-461EAD0D7C3B}" srcId="{9E5D0BF6-5DBA-D748-8B84-0A60520FC209}" destId="{E87D9DF8-C393-6C48-9CC5-C1FF12BD2306}" srcOrd="2" destOrd="0" parTransId="{B7689374-AB6B-CE47-BEB5-B0FCE27B9581}" sibTransId="{44E3D1EB-A7FA-434E-9887-D248D5DF39A9}"/>
    <dgm:cxn modelId="{A8B41C12-E331-4FC7-9736-ABDF7D18D433}" type="presOf" srcId="{9E5D0BF6-5DBA-D748-8B84-0A60520FC209}" destId="{1A81CD9B-61EB-2845-B16A-75A0E5A2F28B}" srcOrd="0" destOrd="0" presId="urn:microsoft.com/office/officeart/2005/8/layout/default"/>
    <dgm:cxn modelId="{B25EF63F-A572-3645-8ECE-1C2D4DDD7CDD}" srcId="{9E5D0BF6-5DBA-D748-8B84-0A60520FC209}" destId="{9715665D-4F63-4B49-A10D-5A54B2644197}" srcOrd="0" destOrd="0" parTransId="{0FFEB3FA-BF47-6C4F-BB95-4F41016BF4FF}" sibTransId="{73FD16A8-3517-AC47-A3DF-EBCC170E9FD2}"/>
    <dgm:cxn modelId="{50899449-E603-4F21-A6C3-D7D56D1D9F71}" type="presOf" srcId="{9715665D-4F63-4B49-A10D-5A54B2644197}" destId="{FAC0FD2E-9892-ED49-B659-D99C6A9CEB19}" srcOrd="0" destOrd="0" presId="urn:microsoft.com/office/officeart/2005/8/layout/default"/>
    <dgm:cxn modelId="{4840873E-A61B-AD48-A607-B49BF387126E}" srcId="{9E5D0BF6-5DBA-D748-8B84-0A60520FC209}" destId="{4EF45F06-4FE3-5041-8071-8D1F2F3B7BCB}" srcOrd="1" destOrd="0" parTransId="{9D321E1B-6819-2141-A5C9-D00CE6EA7A7E}" sibTransId="{95495319-7C76-264E-824F-7523C2A12570}"/>
    <dgm:cxn modelId="{5F7CBCD1-968D-EC4A-817C-9E14E1ED07CF}" srcId="{9E5D0BF6-5DBA-D748-8B84-0A60520FC209}" destId="{B93047A1-B92D-B442-BE11-287052ACA7C2}" srcOrd="3" destOrd="0" parTransId="{94D9C4BF-3974-1948-8B8D-9A28FE65D54C}" sibTransId="{465B25EF-5274-3440-A890-2A0F18C2F682}"/>
    <dgm:cxn modelId="{59B7CAE6-6D56-428C-BF28-0690E84B0918}" type="presParOf" srcId="{1A81CD9B-61EB-2845-B16A-75A0E5A2F28B}" destId="{FAC0FD2E-9892-ED49-B659-D99C6A9CEB19}" srcOrd="0" destOrd="0" presId="urn:microsoft.com/office/officeart/2005/8/layout/default"/>
    <dgm:cxn modelId="{7FC39E07-08E7-431A-80AA-D538F718A273}" type="presParOf" srcId="{1A81CD9B-61EB-2845-B16A-75A0E5A2F28B}" destId="{60D929F7-9E79-DB46-8F8C-DC8519A2959D}" srcOrd="1" destOrd="0" presId="urn:microsoft.com/office/officeart/2005/8/layout/default"/>
    <dgm:cxn modelId="{989B24BB-9189-49A7-A404-641AB6DC89A1}" type="presParOf" srcId="{1A81CD9B-61EB-2845-B16A-75A0E5A2F28B}" destId="{98D776E7-1D16-EB47-A4C1-411289AFFAB9}" srcOrd="2" destOrd="0" presId="urn:microsoft.com/office/officeart/2005/8/layout/default"/>
    <dgm:cxn modelId="{3891539A-3A3B-48B7-BD2E-B80931E1190B}" type="presParOf" srcId="{1A81CD9B-61EB-2845-B16A-75A0E5A2F28B}" destId="{AAC3A989-9A54-D142-8F80-3F8D2A4F941F}" srcOrd="3" destOrd="0" presId="urn:microsoft.com/office/officeart/2005/8/layout/default"/>
    <dgm:cxn modelId="{66698A7A-2AC9-439B-935A-3D7C52442FC6}" type="presParOf" srcId="{1A81CD9B-61EB-2845-B16A-75A0E5A2F28B}" destId="{A3320822-F4CA-724C-B694-AAD9206CD52F}" srcOrd="4" destOrd="0" presId="urn:microsoft.com/office/officeart/2005/8/layout/default"/>
    <dgm:cxn modelId="{D1DB355F-110B-4AC9-B6FE-D5F947685017}" type="presParOf" srcId="{1A81CD9B-61EB-2845-B16A-75A0E5A2F28B}" destId="{54AC8132-CCE3-EE4B-805A-4CFB5C891879}" srcOrd="5" destOrd="0" presId="urn:microsoft.com/office/officeart/2005/8/layout/default"/>
    <dgm:cxn modelId="{EA71D6A8-18C9-4895-A880-A55A983FF231}" type="presParOf" srcId="{1A81CD9B-61EB-2845-B16A-75A0E5A2F28B}" destId="{C19C439A-3CEC-3F49-AE41-EAC8CBC8B245}" srcOrd="6" destOrd="0" presId="urn:microsoft.com/office/officeart/2005/8/layout/default"/>
    <dgm:cxn modelId="{81591724-726E-4EAB-8DFA-22BE9DDA7430}" type="presParOf" srcId="{1A81CD9B-61EB-2845-B16A-75A0E5A2F28B}" destId="{5229A998-6BCA-1942-8203-3A96253352E5}" srcOrd="7" destOrd="0" presId="urn:microsoft.com/office/officeart/2005/8/layout/default"/>
    <dgm:cxn modelId="{6DE10094-A1BA-4CFD-BC83-42688854F03C}" type="presParOf" srcId="{1A81CD9B-61EB-2845-B16A-75A0E5A2F28B}" destId="{270A8854-D7D2-BC46-82D0-556C027760B3}" srcOrd="8" destOrd="0" presId="urn:microsoft.com/office/officeart/2005/8/layout/default"/>
  </dgm:cxnLst>
  <dgm:bg>
    <a:solidFill>
      <a:schemeClr val="accent3">
        <a:lumMod val="60000"/>
        <a:lumOff val="4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C0FD2E-9892-ED49-B659-D99C6A9CEB19}">
      <dsp:nvSpPr>
        <dsp:cNvPr id="0" name=""/>
        <dsp:cNvSpPr/>
      </dsp:nvSpPr>
      <dsp:spPr>
        <a:xfrm>
          <a:off x="0" y="834950"/>
          <a:ext cx="2571749" cy="154305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t>8 Core units</a:t>
          </a:r>
        </a:p>
      </dsp:txBody>
      <dsp:txXfrm>
        <a:off x="0" y="834950"/>
        <a:ext cx="2571749" cy="1543050"/>
      </dsp:txXfrm>
    </dsp:sp>
    <dsp:sp modelId="{98D776E7-1D16-EB47-A4C1-411289AFFAB9}">
      <dsp:nvSpPr>
        <dsp:cNvPr id="0" name=""/>
        <dsp:cNvSpPr/>
      </dsp:nvSpPr>
      <dsp:spPr>
        <a:xfrm>
          <a:off x="2828925" y="834950"/>
          <a:ext cx="2571749" cy="154305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1600" kern="1200" dirty="0" smtClean="0"/>
            <a:t>2 units must be vocational units from other Training Packages.</a:t>
          </a:r>
          <a:endParaRPr lang="en-US" sz="1600" kern="1200" dirty="0"/>
        </a:p>
      </dsp:txBody>
      <dsp:txXfrm>
        <a:off x="2828925" y="834950"/>
        <a:ext cx="2571749" cy="1543050"/>
      </dsp:txXfrm>
    </dsp:sp>
    <dsp:sp modelId="{A3320822-F4CA-724C-B694-AAD9206CD52F}">
      <dsp:nvSpPr>
        <dsp:cNvPr id="0" name=""/>
        <dsp:cNvSpPr/>
      </dsp:nvSpPr>
      <dsp:spPr>
        <a:xfrm>
          <a:off x="5657849" y="834950"/>
          <a:ext cx="2571749" cy="154305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1600" kern="1200" dirty="0" smtClean="0"/>
            <a:t>The remaining elective units may be selected as follows </a:t>
          </a:r>
        </a:p>
        <a:p>
          <a:pPr lvl="0" algn="ctr" defTabSz="711200">
            <a:lnSpc>
              <a:spcPct val="90000"/>
            </a:lnSpc>
            <a:spcBef>
              <a:spcPct val="0"/>
            </a:spcBef>
            <a:spcAft>
              <a:spcPct val="35000"/>
            </a:spcAft>
          </a:pPr>
          <a:r>
            <a:rPr lang="en-AU" sz="1600" kern="1200" dirty="0" smtClean="0"/>
            <a:t>Up to 4 vocational units from other Training Packages</a:t>
          </a:r>
          <a:endParaRPr lang="en-US" sz="1600" kern="1200" dirty="0"/>
        </a:p>
      </dsp:txBody>
      <dsp:txXfrm>
        <a:off x="5657849" y="834950"/>
        <a:ext cx="2571749" cy="1543050"/>
      </dsp:txXfrm>
    </dsp:sp>
    <dsp:sp modelId="{C19C439A-3CEC-3F49-AE41-EAC8CBC8B245}">
      <dsp:nvSpPr>
        <dsp:cNvPr id="0" name=""/>
        <dsp:cNvSpPr/>
      </dsp:nvSpPr>
      <dsp:spPr>
        <a:xfrm>
          <a:off x="1414462" y="2635175"/>
          <a:ext cx="2571749" cy="154305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1600" kern="1200" dirty="0" smtClean="0"/>
            <a:t>Up to 4 units from the Foundation Skills Training Package</a:t>
          </a:r>
          <a:endParaRPr lang="en-US" sz="1600" kern="1200" dirty="0"/>
        </a:p>
      </dsp:txBody>
      <dsp:txXfrm>
        <a:off x="1414462" y="2635175"/>
        <a:ext cx="2571749" cy="1543050"/>
      </dsp:txXfrm>
    </dsp:sp>
    <dsp:sp modelId="{270A8854-D7D2-BC46-82D0-556C027760B3}">
      <dsp:nvSpPr>
        <dsp:cNvPr id="0" name=""/>
        <dsp:cNvSpPr/>
      </dsp:nvSpPr>
      <dsp:spPr>
        <a:xfrm>
          <a:off x="4243387" y="2635175"/>
          <a:ext cx="2571749" cy="1543050"/>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a:noFill/>
        </a:ln>
        <a:effectLst>
          <a:outerShdw blurRad="50800" dist="381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1600" kern="1200" dirty="0" smtClean="0"/>
            <a:t>up to 3 units from accredited courses</a:t>
          </a:r>
          <a:endParaRPr lang="en-US" sz="1600" kern="1200" dirty="0"/>
        </a:p>
      </dsp:txBody>
      <dsp:txXfrm>
        <a:off x="4243387" y="2635175"/>
        <a:ext cx="2571749" cy="15430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6E88275B-F12B-4DFD-8002-9AB6069AE653}" type="datetimeFigureOut">
              <a:rPr lang="en-AU" smtClean="0"/>
              <a:t>22/09/16</a:t>
            </a:fld>
            <a:endParaRPr lang="en-AU" dirty="0"/>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D2E7C455-F255-4E93-8B6B-51EFA32F5D86}" type="slidenum">
              <a:rPr lang="en-AU" smtClean="0"/>
              <a:t>‹#›</a:t>
            </a:fld>
            <a:endParaRPr lang="en-AU" dirty="0"/>
          </a:p>
        </p:txBody>
      </p:sp>
    </p:spTree>
    <p:extLst>
      <p:ext uri="{BB962C8B-B14F-4D97-AF65-F5344CB8AC3E}">
        <p14:creationId xmlns:p14="http://schemas.microsoft.com/office/powerpoint/2010/main" val="2461020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4C2F05AB-826C-43BE-948E-734C9D1D174B}" type="datetimeFigureOut">
              <a:rPr lang="en-AU" smtClean="0"/>
              <a:t>22/09/16</a:t>
            </a:fld>
            <a:endParaRPr lang="en-AU" dirty="0"/>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8C550F5-BFAF-44AB-8B50-FED72F15165F}" type="slidenum">
              <a:rPr lang="en-AU" smtClean="0"/>
              <a:t>‹#›</a:t>
            </a:fld>
            <a:endParaRPr lang="en-AU" dirty="0"/>
          </a:p>
        </p:txBody>
      </p:sp>
    </p:spTree>
    <p:extLst>
      <p:ext uri="{BB962C8B-B14F-4D97-AF65-F5344CB8AC3E}">
        <p14:creationId xmlns:p14="http://schemas.microsoft.com/office/powerpoint/2010/main" val="3184506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8C550F5-BFAF-44AB-8B50-FED72F15165F}" type="slidenum">
              <a:rPr lang="en-AU" smtClean="0"/>
              <a:t>10</a:t>
            </a:fld>
            <a:endParaRPr lang="en-AU" dirty="0"/>
          </a:p>
        </p:txBody>
      </p:sp>
    </p:spTree>
    <p:extLst>
      <p:ext uri="{BB962C8B-B14F-4D97-AF65-F5344CB8AC3E}">
        <p14:creationId xmlns:p14="http://schemas.microsoft.com/office/powerpoint/2010/main" val="2683554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Carolyn</a:t>
            </a:r>
          </a:p>
          <a:p>
            <a:endParaRPr lang="en-US" dirty="0"/>
          </a:p>
        </p:txBody>
      </p:sp>
      <p:sp>
        <p:nvSpPr>
          <p:cNvPr id="4" name="Slide Number Placeholder 3"/>
          <p:cNvSpPr>
            <a:spLocks noGrp="1"/>
          </p:cNvSpPr>
          <p:nvPr>
            <p:ph type="sldNum" sz="quarter" idx="10"/>
          </p:nvPr>
        </p:nvSpPr>
        <p:spPr/>
        <p:txBody>
          <a:bodyPr/>
          <a:lstStyle/>
          <a:p>
            <a:fld id="{9D07BE8C-7142-9142-A38B-500BCD5F61AF}" type="slidenum">
              <a:rPr lang="en-US" smtClean="0"/>
              <a:t>18</a:t>
            </a:fld>
            <a:endParaRPr lang="en-US" dirty="0"/>
          </a:p>
        </p:txBody>
      </p:sp>
    </p:spTree>
    <p:extLst>
      <p:ext uri="{BB962C8B-B14F-4D97-AF65-F5344CB8AC3E}">
        <p14:creationId xmlns:p14="http://schemas.microsoft.com/office/powerpoint/2010/main" val="543397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Rationale behind the course was to re-engage some very disengaged students with a practical hands on type Curriculum whilst at the same time getting them their HSC.</a:t>
            </a:r>
          </a:p>
          <a:p>
            <a:r>
              <a:rPr lang="en-AU" dirty="0" smtClean="0"/>
              <a:t>Delivery was designed around FSK where the students would do project work whilst at school that involved them in foundation literacy and numeracy and that was hands on e.g. Cooking where calculations and measurement were the focus skills, building some sort of structure where materials had to be worked out, ordered etc.</a:t>
            </a:r>
          </a:p>
          <a:p>
            <a:endParaRPr lang="en-AU" dirty="0" smtClean="0"/>
          </a:p>
          <a:p>
            <a:endParaRPr lang="en-AU" dirty="0" smtClean="0"/>
          </a:p>
          <a:p>
            <a:r>
              <a:rPr lang="en-AU" dirty="0" smtClean="0"/>
              <a:t>Considerations : </a:t>
            </a:r>
          </a:p>
          <a:p>
            <a:r>
              <a:rPr lang="en-AU" dirty="0" smtClean="0"/>
              <a:t>There must be a mentor, as these were aboriginal students the mentor must be an aboriginal elder – the school at the present time is finding and funding an Aboriginal Elder in Residence – this person will not only be available to this class but will also be available to the rest of the school.</a:t>
            </a:r>
          </a:p>
          <a:p>
            <a:endParaRPr lang="en-AU" dirty="0" smtClean="0"/>
          </a:p>
          <a:p>
            <a:r>
              <a:rPr lang="en-AU" dirty="0" smtClean="0"/>
              <a:t>Students must be involved with curriculum design.</a:t>
            </a:r>
          </a:p>
          <a:p>
            <a:r>
              <a:rPr lang="en-AU" dirty="0" smtClean="0"/>
              <a:t>Appropriate staff must be timetabled onto the class.</a:t>
            </a:r>
          </a:p>
          <a:p>
            <a:r>
              <a:rPr lang="en-AU" dirty="0" smtClean="0"/>
              <a:t>Close monitoring is necessary</a:t>
            </a:r>
          </a:p>
          <a:p>
            <a:endParaRPr lang="en-AU" dirty="0" smtClean="0"/>
          </a:p>
          <a:p>
            <a:r>
              <a:rPr lang="en-AU" dirty="0" smtClean="0"/>
              <a:t>Should we continue with this?</a:t>
            </a:r>
          </a:p>
          <a:p>
            <a:r>
              <a:rPr lang="en-AU" dirty="0" smtClean="0"/>
              <a:t>It has certainly shown promise in the early stages and to an extent it still does. It may not be the total answer but with modifications it may well produce good citizens.</a:t>
            </a:r>
          </a:p>
          <a:p>
            <a:endParaRPr lang="en-AU" dirty="0"/>
          </a:p>
        </p:txBody>
      </p:sp>
      <p:sp>
        <p:nvSpPr>
          <p:cNvPr id="4" name="Slide Number Placeholder 3"/>
          <p:cNvSpPr>
            <a:spLocks noGrp="1"/>
          </p:cNvSpPr>
          <p:nvPr>
            <p:ph type="sldNum" sz="quarter" idx="10"/>
          </p:nvPr>
        </p:nvSpPr>
        <p:spPr/>
        <p:txBody>
          <a:bodyPr/>
          <a:lstStyle/>
          <a:p>
            <a:fld id="{48C550F5-BFAF-44AB-8B50-FED72F15165F}" type="slidenum">
              <a:rPr lang="en-AU" smtClean="0"/>
              <a:t>32</a:t>
            </a:fld>
            <a:endParaRPr lang="en-AU" dirty="0"/>
          </a:p>
        </p:txBody>
      </p:sp>
    </p:spTree>
    <p:extLst>
      <p:ext uri="{BB962C8B-B14F-4D97-AF65-F5344CB8AC3E}">
        <p14:creationId xmlns:p14="http://schemas.microsoft.com/office/powerpoint/2010/main" val="716305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5F7E370-785F-441E-A8DA-5C64C17C70E3}" type="datetime1">
              <a:rPr lang="en-AU" smtClean="0"/>
              <a:t>22/09/16</a:t>
            </a:fld>
            <a:endParaRPr lang="en-AU"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AU"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5167A4E-FE0D-4968-B08F-3E6F688CB13F}" type="slidenum">
              <a:rPr lang="en-AU" smtClean="0"/>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8085E02-5EE5-4338-91EB-69219A89BD01}" type="datetime1">
              <a:rPr lang="en-AU" smtClean="0"/>
              <a:t>22/09/16</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E5167A4E-FE0D-4968-B08F-3E6F688CB13F}" type="slidenum">
              <a:rPr lang="en-AU" smtClean="0"/>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6753D66-3A35-4CA9-B42C-6CACA6E0E7A7}" type="datetime1">
              <a:rPr lang="en-AU" smtClean="0"/>
              <a:t>22/09/16</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E5167A4E-FE0D-4968-B08F-3E6F688CB13F}" type="slidenum">
              <a:rPr lang="en-AU" smtClean="0"/>
              <a:t>‹#›</a:t>
            </a:fld>
            <a:endParaRPr lang="en-A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ody 2E">
    <p:spTree>
      <p:nvGrpSpPr>
        <p:cNvPr id="1" name=""/>
        <p:cNvGrpSpPr/>
        <p:nvPr/>
      </p:nvGrpSpPr>
      <p:grpSpPr>
        <a:xfrm>
          <a:off x="0" y="0"/>
          <a:ext cx="0" cy="0"/>
          <a:chOff x="0" y="0"/>
          <a:chExt cx="0" cy="0"/>
        </a:xfrm>
      </p:grpSpPr>
      <p:sp>
        <p:nvSpPr>
          <p:cNvPr id="8" name="Title 1"/>
          <p:cNvSpPr>
            <a:spLocks noGrp="1"/>
          </p:cNvSpPr>
          <p:nvPr>
            <p:ph type="title"/>
          </p:nvPr>
        </p:nvSpPr>
        <p:spPr>
          <a:xfrm>
            <a:off x="467544" y="5150296"/>
            <a:ext cx="8208912" cy="648072"/>
          </a:xfrm>
          <a:prstGeom prst="rect">
            <a:avLst/>
          </a:prstGeom>
        </p:spPr>
        <p:txBody>
          <a:bodyPr anchor="b"/>
          <a:lstStyle>
            <a:lvl1pPr algn="r">
              <a:defRPr sz="1800" b="1">
                <a:solidFill>
                  <a:srgbClr val="415968"/>
                </a:solidFill>
              </a:defRPr>
            </a:lvl1pPr>
          </a:lstStyle>
          <a:p>
            <a:r>
              <a:rPr lang="en-US" dirty="0" smtClean="0"/>
              <a:t>Click to edit Master title style</a:t>
            </a:r>
            <a:endParaRPr lang="en-AU" dirty="0"/>
          </a:p>
        </p:txBody>
      </p:sp>
      <p:sp>
        <p:nvSpPr>
          <p:cNvPr id="9" name="Text Placeholder 3"/>
          <p:cNvSpPr>
            <a:spLocks noGrp="1"/>
          </p:cNvSpPr>
          <p:nvPr>
            <p:ph type="body" sz="half" idx="2"/>
          </p:nvPr>
        </p:nvSpPr>
        <p:spPr>
          <a:xfrm>
            <a:off x="467544" y="5798368"/>
            <a:ext cx="8208912" cy="383403"/>
          </a:xfrm>
          <a:prstGeom prst="rect">
            <a:avLst/>
          </a:prstGeom>
        </p:spPr>
        <p:txBody>
          <a:bodyPr/>
          <a:lstStyle>
            <a:lvl1pPr marL="0" indent="0" algn="r">
              <a:buNone/>
              <a:defRPr sz="1400">
                <a:solidFill>
                  <a:srgbClr val="41596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11" name="Text Placeholder 7"/>
          <p:cNvSpPr>
            <a:spLocks noGrp="1"/>
          </p:cNvSpPr>
          <p:nvPr>
            <p:ph type="body" sz="quarter" idx="10"/>
          </p:nvPr>
        </p:nvSpPr>
        <p:spPr>
          <a:xfrm>
            <a:off x="467544" y="461633"/>
            <a:ext cx="8208912" cy="719138"/>
          </a:xfrm>
          <a:prstGeom prst="rect">
            <a:avLst/>
          </a:prstGeom>
        </p:spPr>
        <p:txBody>
          <a:bodyPr/>
          <a:lstStyle>
            <a:lvl1pPr marL="0" indent="0">
              <a:buFontTx/>
              <a:buNone/>
              <a:defRPr sz="3000" b="1" i="0">
                <a:solidFill>
                  <a:schemeClr val="tx1"/>
                </a:solidFill>
              </a:defRPr>
            </a:lvl1pPr>
          </a:lstStyle>
          <a:p>
            <a:pPr lvl="0"/>
            <a:r>
              <a:rPr lang="en-AU" dirty="0" smtClean="0"/>
              <a:t>Click to edit Master text style</a:t>
            </a:r>
            <a:endParaRPr lang="en-US" dirty="0"/>
          </a:p>
        </p:txBody>
      </p:sp>
      <p:sp>
        <p:nvSpPr>
          <p:cNvPr id="5" name="Slide Number Placeholder 3"/>
          <p:cNvSpPr>
            <a:spLocks noGrp="1"/>
          </p:cNvSpPr>
          <p:nvPr>
            <p:ph type="sldNum" sz="quarter" idx="11"/>
          </p:nvPr>
        </p:nvSpPr>
        <p:spPr>
          <a:xfrm>
            <a:off x="6762750" y="6356350"/>
            <a:ext cx="2133600" cy="365125"/>
          </a:xfrm>
        </p:spPr>
        <p:txBody>
          <a:bodyPr lIns="91440" rIns="91440" anchor="ctr"/>
          <a:lstStyle>
            <a:lvl1pPr>
              <a:defRPr>
                <a:solidFill>
                  <a:schemeClr val="bg1"/>
                </a:solidFill>
                <a:latin typeface="Arial Narrow Bold" charset="0"/>
              </a:defRPr>
            </a:lvl1pPr>
          </a:lstStyle>
          <a:p>
            <a:pPr>
              <a:defRPr/>
            </a:pPr>
            <a:fld id="{66AEC440-718A-4BE4-8B1F-5F41AC6EFA0A}" type="slidenum">
              <a:rPr lang="en-US" altLang="en-US"/>
              <a:pPr>
                <a:defRPr/>
              </a:pPr>
              <a:t>‹#›</a:t>
            </a:fld>
            <a:endParaRPr lang="en-US" altLang="en-US" dirty="0"/>
          </a:p>
        </p:txBody>
      </p:sp>
    </p:spTree>
    <p:extLst>
      <p:ext uri="{BB962C8B-B14F-4D97-AF65-F5344CB8AC3E}">
        <p14:creationId xmlns:p14="http://schemas.microsoft.com/office/powerpoint/2010/main" val="1484264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A29460A-11B3-42AB-A545-B9A6092F14B8}" type="datetime1">
              <a:rPr lang="en-AU" smtClean="0"/>
              <a:t>22/09/16</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E5167A4E-FE0D-4968-B08F-3E6F688CB13F}" type="slidenum">
              <a:rPr lang="en-AU" smtClean="0"/>
              <a:t>‹#›</a:t>
            </a:fld>
            <a:endParaRPr lang="en-AU"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7E3D92B-7AD3-4179-9D80-32CD5B703029}" type="datetime1">
              <a:rPr lang="en-AU" smtClean="0"/>
              <a:t>22/09/16</a:t>
            </a:fld>
            <a:endParaRPr lang="en-AU" dirty="0"/>
          </a:p>
        </p:txBody>
      </p:sp>
      <p:sp>
        <p:nvSpPr>
          <p:cNvPr id="5" name="Footer Placeholder 4"/>
          <p:cNvSpPr>
            <a:spLocks noGrp="1"/>
          </p:cNvSpPr>
          <p:nvPr>
            <p:ph type="ftr" sz="quarter" idx="11"/>
          </p:nvPr>
        </p:nvSpPr>
        <p:spPr/>
        <p:txBody>
          <a:bodyPr/>
          <a:lstStyle>
            <a:extLst/>
          </a:lstStyle>
          <a:p>
            <a:endParaRPr lang="en-AU" dirty="0"/>
          </a:p>
        </p:txBody>
      </p:sp>
      <p:sp>
        <p:nvSpPr>
          <p:cNvPr id="6" name="Slide Number Placeholder 5"/>
          <p:cNvSpPr>
            <a:spLocks noGrp="1"/>
          </p:cNvSpPr>
          <p:nvPr>
            <p:ph type="sldNum" sz="quarter" idx="12"/>
          </p:nvPr>
        </p:nvSpPr>
        <p:spPr/>
        <p:txBody>
          <a:bodyPr/>
          <a:lstStyle>
            <a:extLst/>
          </a:lstStyle>
          <a:p>
            <a:fld id="{E5167A4E-FE0D-4968-B08F-3E6F688CB13F}" type="slidenum">
              <a:rPr lang="en-AU" smtClean="0"/>
              <a:t>‹#›</a:t>
            </a:fld>
            <a:endParaRPr lang="en-AU" dirty="0"/>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6BB8B68-D3C4-4DCE-83C8-6FBB5555573E}" type="datetime1">
              <a:rPr lang="en-AU" smtClean="0"/>
              <a:t>22/09/16</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E5167A4E-FE0D-4968-B08F-3E6F688CB13F}" type="slidenum">
              <a:rPr lang="en-AU" smtClean="0"/>
              <a:t>‹#›</a:t>
            </a:fld>
            <a:endParaRPr lang="en-AU"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53184F1-91A5-49B5-A5A1-569AE1577E39}" type="datetime1">
              <a:rPr lang="en-AU" smtClean="0"/>
              <a:t>22/09/16</a:t>
            </a:fld>
            <a:endParaRPr lang="en-AU" dirty="0"/>
          </a:p>
        </p:txBody>
      </p:sp>
      <p:sp>
        <p:nvSpPr>
          <p:cNvPr id="8" name="Footer Placeholder 7"/>
          <p:cNvSpPr>
            <a:spLocks noGrp="1"/>
          </p:cNvSpPr>
          <p:nvPr>
            <p:ph type="ftr" sz="quarter" idx="11"/>
          </p:nvPr>
        </p:nvSpPr>
        <p:spPr/>
        <p:txBody>
          <a:bodyPr/>
          <a:lstStyle>
            <a:extLst/>
          </a:lstStyle>
          <a:p>
            <a:endParaRPr lang="en-AU" dirty="0"/>
          </a:p>
        </p:txBody>
      </p:sp>
      <p:sp>
        <p:nvSpPr>
          <p:cNvPr id="9" name="Slide Number Placeholder 8"/>
          <p:cNvSpPr>
            <a:spLocks noGrp="1"/>
          </p:cNvSpPr>
          <p:nvPr>
            <p:ph type="sldNum" sz="quarter" idx="12"/>
          </p:nvPr>
        </p:nvSpPr>
        <p:spPr/>
        <p:txBody>
          <a:bodyPr/>
          <a:lstStyle>
            <a:extLst/>
          </a:lstStyle>
          <a:p>
            <a:fld id="{E5167A4E-FE0D-4968-B08F-3E6F688CB13F}" type="slidenum">
              <a:rPr lang="en-AU" smtClean="0"/>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AE42F84-82F4-439C-BEAD-AF6958632AAA}" type="datetime1">
              <a:rPr lang="en-AU" smtClean="0"/>
              <a:t>22/09/16</a:t>
            </a:fld>
            <a:endParaRPr lang="en-AU" dirty="0"/>
          </a:p>
        </p:txBody>
      </p:sp>
      <p:sp>
        <p:nvSpPr>
          <p:cNvPr id="4" name="Footer Placeholder 3"/>
          <p:cNvSpPr>
            <a:spLocks noGrp="1"/>
          </p:cNvSpPr>
          <p:nvPr>
            <p:ph type="ftr" sz="quarter" idx="11"/>
          </p:nvPr>
        </p:nvSpPr>
        <p:spPr/>
        <p:txBody>
          <a:bodyPr/>
          <a:lstStyle>
            <a:extLst/>
          </a:lstStyle>
          <a:p>
            <a:endParaRPr lang="en-AU" dirty="0"/>
          </a:p>
        </p:txBody>
      </p:sp>
      <p:sp>
        <p:nvSpPr>
          <p:cNvPr id="5" name="Slide Number Placeholder 4"/>
          <p:cNvSpPr>
            <a:spLocks noGrp="1"/>
          </p:cNvSpPr>
          <p:nvPr>
            <p:ph type="sldNum" sz="quarter" idx="12"/>
          </p:nvPr>
        </p:nvSpPr>
        <p:spPr/>
        <p:txBody>
          <a:bodyPr/>
          <a:lstStyle>
            <a:extLst/>
          </a:lstStyle>
          <a:p>
            <a:fld id="{E5167A4E-FE0D-4968-B08F-3E6F688CB13F}" type="slidenum">
              <a:rPr lang="en-AU" smtClean="0"/>
              <a:t>‹#›</a:t>
            </a:fld>
            <a:endParaRPr lang="en-AU"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C5F817F-4D98-4B6D-87BA-2C563BC92F5D}" type="datetime1">
              <a:rPr lang="en-AU" smtClean="0"/>
              <a:t>22/09/16</a:t>
            </a:fld>
            <a:endParaRPr lang="en-AU" dirty="0"/>
          </a:p>
        </p:txBody>
      </p:sp>
      <p:sp>
        <p:nvSpPr>
          <p:cNvPr id="3" name="Footer Placeholder 2"/>
          <p:cNvSpPr>
            <a:spLocks noGrp="1"/>
          </p:cNvSpPr>
          <p:nvPr>
            <p:ph type="ftr" sz="quarter" idx="11"/>
          </p:nvPr>
        </p:nvSpPr>
        <p:spPr/>
        <p:txBody>
          <a:bodyPr/>
          <a:lstStyle>
            <a:extLst/>
          </a:lstStyle>
          <a:p>
            <a:endParaRPr lang="en-AU" dirty="0"/>
          </a:p>
        </p:txBody>
      </p:sp>
      <p:sp>
        <p:nvSpPr>
          <p:cNvPr id="4" name="Slide Number Placeholder 3"/>
          <p:cNvSpPr>
            <a:spLocks noGrp="1"/>
          </p:cNvSpPr>
          <p:nvPr>
            <p:ph type="sldNum" sz="quarter" idx="12"/>
          </p:nvPr>
        </p:nvSpPr>
        <p:spPr/>
        <p:txBody>
          <a:bodyPr/>
          <a:lstStyle>
            <a:extLst/>
          </a:lstStyle>
          <a:p>
            <a:fld id="{E5167A4E-FE0D-4968-B08F-3E6F688CB13F}" type="slidenum">
              <a:rPr lang="en-AU" smtClean="0"/>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132B4BE-B29F-4644-AA20-FFDD7710D0F9}" type="datetime1">
              <a:rPr lang="en-AU" smtClean="0"/>
              <a:t>22/09/16</a:t>
            </a:fld>
            <a:endParaRPr lang="en-AU" dirty="0"/>
          </a:p>
        </p:txBody>
      </p:sp>
      <p:sp>
        <p:nvSpPr>
          <p:cNvPr id="6" name="Footer Placeholder 5"/>
          <p:cNvSpPr>
            <a:spLocks noGrp="1"/>
          </p:cNvSpPr>
          <p:nvPr>
            <p:ph type="ftr" sz="quarter" idx="11"/>
          </p:nvPr>
        </p:nvSpPr>
        <p:spPr/>
        <p:txBody>
          <a:bodyPr/>
          <a:lstStyle>
            <a:extLst/>
          </a:lstStyle>
          <a:p>
            <a:endParaRPr lang="en-AU" dirty="0"/>
          </a:p>
        </p:txBody>
      </p:sp>
      <p:sp>
        <p:nvSpPr>
          <p:cNvPr id="7" name="Slide Number Placeholder 6"/>
          <p:cNvSpPr>
            <a:spLocks noGrp="1"/>
          </p:cNvSpPr>
          <p:nvPr>
            <p:ph type="sldNum" sz="quarter" idx="12"/>
          </p:nvPr>
        </p:nvSpPr>
        <p:spPr/>
        <p:txBody>
          <a:bodyPr/>
          <a:lstStyle>
            <a:extLst/>
          </a:lstStyle>
          <a:p>
            <a:fld id="{E5167A4E-FE0D-4968-B08F-3E6F688CB13F}" type="slidenum">
              <a:rPr lang="en-AU" smtClean="0"/>
              <a:t>‹#›</a:t>
            </a:fld>
            <a:endParaRPr lang="en-AU"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dirty="0"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04F158A-FBB8-46AE-A73D-67FD341C5D56}" type="datetime1">
              <a:rPr lang="en-AU" smtClean="0"/>
              <a:t>22/09/16</a:t>
            </a:fld>
            <a:endParaRPr lang="en-AU" dirty="0"/>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AU"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5167A4E-FE0D-4968-B08F-3E6F688CB13F}" type="slidenum">
              <a:rPr lang="en-AU" smtClean="0"/>
              <a:t>‹#›</a:t>
            </a:fld>
            <a:endParaRPr lang="en-AU"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E5BF9E1-6D4F-46C1-A84A-2B59AD8731DB}" type="datetime1">
              <a:rPr lang="en-AU" smtClean="0"/>
              <a:t>22/09/16</a:t>
            </a:fld>
            <a:endParaRPr lang="en-AU"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AU"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5167A4E-FE0D-4968-B08F-3E6F688CB13F}" type="slidenum">
              <a:rPr lang="en-AU" smtClean="0"/>
              <a:t>‹#›</a:t>
            </a:fld>
            <a:endParaRPr lang="en-AU" dirty="0"/>
          </a:p>
        </p:txBody>
      </p:sp>
    </p:spTree>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oleObject" Target="../embeddings/oleObject1.bin"/><Relationship Id="rId5" Type="http://schemas.openxmlformats.org/officeDocument/2006/relationships/image" Target="../media/image15.emf"/><Relationship Id="rId6"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raining.gov.au/Training/Details/FSK)" TargetMode="External"/><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hyperlink" Target="http://www.boardofstudies.nsw.edu.au/voc_ed/pdf_doc/skills-for-work-vocational-pathways-2016.pdf"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7.jpe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oleObject" Target="../embeddings/oleObject2.bin"/><Relationship Id="rId5" Type="http://schemas.openxmlformats.org/officeDocument/2006/relationships/package" Target="../embeddings/Microsoft_PowerPoint_Presentation1.pptx"/><Relationship Id="rId6" Type="http://schemas.openxmlformats.org/officeDocument/2006/relationships/image" Target="../media/image18.e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png"/><Relationship Id="rId1" Type="http://schemas.openxmlformats.org/officeDocument/2006/relationships/slideLayout" Target="../slideLayouts/slideLayout12.xml"/><Relationship Id="rId2"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oleObject" Target="../embeddings/oleObject3.bin"/><Relationship Id="rId5" Type="http://schemas.openxmlformats.org/officeDocument/2006/relationships/image" Target="../media/image23.wmf"/><Relationship Id="rId6" Type="http://schemas.openxmlformats.org/officeDocument/2006/relationships/image" Target="../media/image24.jpeg"/><Relationship Id="rId7" Type="http://schemas.openxmlformats.org/officeDocument/2006/relationships/image" Target="../media/image7.png"/><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5.png"/><Relationship Id="rId5" Type="http://schemas.openxmlformats.org/officeDocument/2006/relationships/image" Target="../media/image7.png"/><Relationship Id="rId1" Type="http://schemas.microsoft.com/office/2007/relationships/media" Target="../media/media1.MOV"/><Relationship Id="rId2" Type="http://schemas.openxmlformats.org/officeDocument/2006/relationships/video" Target="../media/media1.MOV"/></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 Id="rId3" Type="http://schemas.openxmlformats.org/officeDocument/2006/relationships/image" Target="../media/image2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eg"/><Relationship Id="rId3"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0.jpeg"/><Relationship Id="rId3" Type="http://schemas.openxmlformats.org/officeDocument/2006/relationships/image" Target="../media/image3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412776"/>
            <a:ext cx="8062912" cy="2448272"/>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solidFill>
                  <a:schemeClr val="accent4">
                    <a:lumMod val="75000"/>
                  </a:schemeClr>
                </a:solidFill>
                <a:latin typeface="Arial" pitchFamily="34" charset="0"/>
                <a:cs typeface="Arial" pitchFamily="34" charset="0"/>
              </a:rPr>
              <a:t>FSK 20113 Certificate II</a:t>
            </a:r>
            <a:br>
              <a:rPr lang="en-AU" sz="4000" dirty="0" smtClean="0">
                <a:solidFill>
                  <a:schemeClr val="accent4">
                    <a:lumMod val="75000"/>
                  </a:schemeClr>
                </a:solidFill>
                <a:latin typeface="Arial" pitchFamily="34" charset="0"/>
                <a:cs typeface="Arial" pitchFamily="34" charset="0"/>
              </a:rPr>
            </a:br>
            <a:r>
              <a:rPr lang="en-AU" sz="4000" b="1" dirty="0" smtClean="0">
                <a:solidFill>
                  <a:schemeClr val="accent4">
                    <a:lumMod val="75000"/>
                  </a:schemeClr>
                </a:solidFill>
                <a:latin typeface="Arial" pitchFamily="34" charset="0"/>
                <a:cs typeface="Arial" pitchFamily="34" charset="0"/>
              </a:rPr>
              <a:t>Skills for Work and Vocational Pathways</a:t>
            </a:r>
            <a:r>
              <a:rPr lang="en-AU" sz="3100" dirty="0" smtClean="0">
                <a:solidFill>
                  <a:schemeClr val="tx1"/>
                </a:solidFill>
                <a:latin typeface="Arial" pitchFamily="34" charset="0"/>
                <a:cs typeface="Arial" pitchFamily="34" charset="0"/>
              </a:rPr>
              <a:t/>
            </a:r>
            <a:br>
              <a:rPr lang="en-AU" sz="3100" dirty="0" smtClean="0">
                <a:solidFill>
                  <a:schemeClr val="tx1"/>
                </a:solidFill>
                <a:latin typeface="Arial" pitchFamily="34" charset="0"/>
                <a:cs typeface="Arial" pitchFamily="34" charset="0"/>
              </a:rPr>
            </a:br>
            <a:endParaRPr lang="en-AU" sz="3100" dirty="0">
              <a:solidFill>
                <a:schemeClr val="tx1"/>
              </a:solidFill>
              <a:latin typeface="Arial" pitchFamily="34" charset="0"/>
              <a:cs typeface="Arial" pitchFamily="34" charset="0"/>
            </a:endParaRPr>
          </a:p>
        </p:txBody>
      </p:sp>
      <p:sp>
        <p:nvSpPr>
          <p:cNvPr id="3" name="Subtitle 2"/>
          <p:cNvSpPr>
            <a:spLocks noGrp="1"/>
          </p:cNvSpPr>
          <p:nvPr>
            <p:ph type="subTitle" idx="1"/>
          </p:nvPr>
        </p:nvSpPr>
        <p:spPr>
          <a:xfrm>
            <a:off x="540544" y="3789040"/>
            <a:ext cx="8062912" cy="2304256"/>
          </a:xfrm>
        </p:spPr>
        <p:txBody>
          <a:bodyPr>
            <a:normAutofit/>
          </a:bodyPr>
          <a:lstStyle/>
          <a:p>
            <a:pPr algn="ctr"/>
            <a:r>
              <a:rPr lang="en-AU" sz="3600" b="1" dirty="0" smtClean="0">
                <a:solidFill>
                  <a:schemeClr val="accent5">
                    <a:lumMod val="75000"/>
                  </a:schemeClr>
                </a:solidFill>
                <a:latin typeface="Arial" pitchFamily="34" charset="0"/>
                <a:cs typeface="Arial" pitchFamily="34" charset="0"/>
              </a:rPr>
              <a:t>Presenter </a:t>
            </a:r>
            <a:r>
              <a:rPr lang="en-AU" sz="3600" b="1" dirty="0">
                <a:solidFill>
                  <a:schemeClr val="accent5">
                    <a:lumMod val="75000"/>
                  </a:schemeClr>
                </a:solidFill>
                <a:latin typeface="Arial" pitchFamily="34" charset="0"/>
                <a:cs typeface="Arial" pitchFamily="34" charset="0"/>
              </a:rPr>
              <a:t>:</a:t>
            </a:r>
            <a:r>
              <a:rPr lang="en-AU" sz="3600" b="1" dirty="0" smtClean="0">
                <a:solidFill>
                  <a:schemeClr val="accent5">
                    <a:lumMod val="75000"/>
                  </a:schemeClr>
                </a:solidFill>
                <a:latin typeface="Arial" pitchFamily="34" charset="0"/>
                <a:cs typeface="Arial" pitchFamily="34" charset="0"/>
              </a:rPr>
              <a:t> Glenda O’Brien</a:t>
            </a: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0" name="Picture 2" descr="C:\Users\ASONNTAG\AppData\Local\Microsoft\Windows\Temporary Internet Files\Content.Outlook\AZPQDWZ4\doe_public_schools_logo_fc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28" y="404664"/>
            <a:ext cx="2560786" cy="79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46077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908720"/>
            <a:ext cx="8062912" cy="4320480"/>
          </a:xfrm>
        </p:spPr>
        <p:txBody>
          <a:bodyPr>
            <a:normAutofit fontScale="70000" lnSpcReduction="20000"/>
          </a:bodyPr>
          <a:lstStyle/>
          <a:p>
            <a:pPr algn="l"/>
            <a:r>
              <a:rPr lang="en-US" b="1" dirty="0" smtClean="0">
                <a:solidFill>
                  <a:schemeClr val="tx1"/>
                </a:solidFill>
                <a:latin typeface="Arial" pitchFamily="34" charset="0"/>
                <a:cs typeface="Arial" pitchFamily="34" charset="0"/>
              </a:rPr>
              <a:t>Aim: </a:t>
            </a:r>
          </a:p>
          <a:p>
            <a:pPr algn="l"/>
            <a:r>
              <a:rPr lang="en-US" sz="2900" dirty="0" smtClean="0">
                <a:solidFill>
                  <a:schemeClr val="tx1"/>
                </a:solidFill>
                <a:latin typeface="Arial" pitchFamily="34" charset="0"/>
                <a:cs typeface="Arial" pitchFamily="34" charset="0"/>
              </a:rPr>
              <a:t>This training package differs from all other training packages in that it is designed to work in combination with all other training packages to support the achievement of vocational pathways.</a:t>
            </a:r>
          </a:p>
          <a:p>
            <a:pPr algn="l"/>
            <a:r>
              <a:rPr lang="en-AU" sz="2900" dirty="0" smtClean="0">
                <a:solidFill>
                  <a:schemeClr val="tx1"/>
                </a:solidFill>
                <a:latin typeface="Arial" pitchFamily="34" charset="0"/>
                <a:cs typeface="Arial" pitchFamily="34" charset="0"/>
              </a:rPr>
              <a:t>Units </a:t>
            </a:r>
            <a:r>
              <a:rPr lang="en-AU" sz="2900" dirty="0">
                <a:solidFill>
                  <a:schemeClr val="tx1"/>
                </a:solidFill>
                <a:latin typeface="Arial" pitchFamily="34" charset="0"/>
                <a:cs typeface="Arial" pitchFamily="34" charset="0"/>
              </a:rPr>
              <a:t>and qualifications within </a:t>
            </a:r>
            <a:r>
              <a:rPr lang="en-AU" sz="2900" dirty="0" smtClean="0">
                <a:solidFill>
                  <a:schemeClr val="tx1"/>
                </a:solidFill>
                <a:latin typeface="Arial" pitchFamily="34" charset="0"/>
                <a:cs typeface="Arial" pitchFamily="34" charset="0"/>
              </a:rPr>
              <a:t>the Foundation </a:t>
            </a:r>
            <a:r>
              <a:rPr lang="en-AU" sz="2900" dirty="0">
                <a:solidFill>
                  <a:schemeClr val="tx1"/>
                </a:solidFill>
                <a:latin typeface="Arial" pitchFamily="34" charset="0"/>
                <a:cs typeface="Arial" pitchFamily="34" charset="0"/>
              </a:rPr>
              <a:t>Skills</a:t>
            </a:r>
          </a:p>
          <a:p>
            <a:pPr algn="l"/>
            <a:r>
              <a:rPr lang="en-AU" sz="2900" dirty="0">
                <a:solidFill>
                  <a:schemeClr val="tx1"/>
                </a:solidFill>
                <a:latin typeface="Arial" pitchFamily="34" charset="0"/>
                <a:cs typeface="Arial" pitchFamily="34" charset="0"/>
              </a:rPr>
              <a:t>Training </a:t>
            </a:r>
            <a:r>
              <a:rPr lang="en-AU" sz="2900" dirty="0" smtClean="0">
                <a:solidFill>
                  <a:schemeClr val="tx1"/>
                </a:solidFill>
                <a:latin typeface="Arial" pitchFamily="34" charset="0"/>
                <a:cs typeface="Arial" pitchFamily="34" charset="0"/>
              </a:rPr>
              <a:t>Package </a:t>
            </a:r>
            <a:r>
              <a:rPr lang="en-AU" sz="2900" dirty="0">
                <a:solidFill>
                  <a:schemeClr val="tx1"/>
                </a:solidFill>
                <a:latin typeface="Arial" pitchFamily="34" charset="0"/>
                <a:cs typeface="Arial" pitchFamily="34" charset="0"/>
              </a:rPr>
              <a:t>describe the skills and knowledge that </a:t>
            </a:r>
            <a:r>
              <a:rPr lang="en-AU" sz="2900" dirty="0" smtClean="0">
                <a:solidFill>
                  <a:schemeClr val="tx1"/>
                </a:solidFill>
                <a:latin typeface="Arial" pitchFamily="34" charset="0"/>
                <a:cs typeface="Arial" pitchFamily="34" charset="0"/>
              </a:rPr>
              <a:t>underpin vocational </a:t>
            </a:r>
            <a:r>
              <a:rPr lang="en-AU" sz="2900" dirty="0">
                <a:solidFill>
                  <a:schemeClr val="tx1"/>
                </a:solidFill>
                <a:latin typeface="Arial" pitchFamily="34" charset="0"/>
                <a:cs typeface="Arial" pitchFamily="34" charset="0"/>
              </a:rPr>
              <a:t>performance</a:t>
            </a:r>
            <a:r>
              <a:rPr lang="en-AU" sz="2900" dirty="0" smtClean="0">
                <a:solidFill>
                  <a:schemeClr val="tx1"/>
                </a:solidFill>
                <a:latin typeface="Arial" pitchFamily="34" charset="0"/>
                <a:cs typeface="Arial" pitchFamily="34" charset="0"/>
              </a:rPr>
              <a:t>.</a:t>
            </a:r>
          </a:p>
          <a:p>
            <a:pPr algn="l"/>
            <a:r>
              <a:rPr lang="en-AU" sz="2900" dirty="0" smtClean="0">
                <a:solidFill>
                  <a:schemeClr val="tx1"/>
                </a:solidFill>
                <a:latin typeface="Arial" pitchFamily="34" charset="0"/>
                <a:cs typeface="Arial" pitchFamily="34" charset="0"/>
              </a:rPr>
              <a:t> </a:t>
            </a:r>
            <a:r>
              <a:rPr lang="en-AU" sz="2900" dirty="0">
                <a:solidFill>
                  <a:schemeClr val="tx1"/>
                </a:solidFill>
                <a:latin typeface="Arial" pitchFamily="34" charset="0"/>
                <a:cs typeface="Arial" pitchFamily="34" charset="0"/>
              </a:rPr>
              <a:t>While these skills and knowledge </a:t>
            </a:r>
            <a:r>
              <a:rPr lang="en-AU" sz="2900" dirty="0" smtClean="0">
                <a:solidFill>
                  <a:schemeClr val="tx1"/>
                </a:solidFill>
                <a:latin typeface="Arial" pitchFamily="34" charset="0"/>
                <a:cs typeface="Arial" pitchFamily="34" charset="0"/>
              </a:rPr>
              <a:t>are already </a:t>
            </a:r>
            <a:r>
              <a:rPr lang="en-AU" sz="2900" dirty="0">
                <a:solidFill>
                  <a:schemeClr val="tx1"/>
                </a:solidFill>
                <a:latin typeface="Arial" pitchFamily="34" charset="0"/>
                <a:cs typeface="Arial" pitchFamily="34" charset="0"/>
              </a:rPr>
              <a:t>described or implied within vocational </a:t>
            </a:r>
            <a:r>
              <a:rPr lang="en-AU" sz="2900" dirty="0" smtClean="0">
                <a:solidFill>
                  <a:schemeClr val="tx1"/>
                </a:solidFill>
                <a:latin typeface="Arial" pitchFamily="34" charset="0"/>
                <a:cs typeface="Arial" pitchFamily="34" charset="0"/>
              </a:rPr>
              <a:t>competencies in </a:t>
            </a:r>
            <a:r>
              <a:rPr lang="en-AU" sz="2900" dirty="0">
                <a:solidFill>
                  <a:schemeClr val="tx1"/>
                </a:solidFill>
                <a:latin typeface="Arial" pitchFamily="34" charset="0"/>
                <a:cs typeface="Arial" pitchFamily="34" charset="0"/>
              </a:rPr>
              <a:t>other training packages, many learners fail to develop </a:t>
            </a:r>
            <a:r>
              <a:rPr lang="en-AU" sz="2900" dirty="0" smtClean="0">
                <a:solidFill>
                  <a:schemeClr val="tx1"/>
                </a:solidFill>
                <a:latin typeface="Arial" pitchFamily="34" charset="0"/>
                <a:cs typeface="Arial" pitchFamily="34" charset="0"/>
              </a:rPr>
              <a:t>the required </a:t>
            </a:r>
            <a:r>
              <a:rPr lang="en-AU" sz="2900" dirty="0">
                <a:solidFill>
                  <a:schemeClr val="tx1"/>
                </a:solidFill>
                <a:latin typeface="Arial" pitchFamily="34" charset="0"/>
                <a:cs typeface="Arial" pitchFamily="34" charset="0"/>
              </a:rPr>
              <a:t>foundation skills through their vocational </a:t>
            </a:r>
            <a:r>
              <a:rPr lang="en-AU" sz="2900" dirty="0" smtClean="0">
                <a:solidFill>
                  <a:schemeClr val="tx1"/>
                </a:solidFill>
                <a:latin typeface="Arial" pitchFamily="34" charset="0"/>
                <a:cs typeface="Arial" pitchFamily="34" charset="0"/>
              </a:rPr>
              <a:t>training programs</a:t>
            </a:r>
            <a:r>
              <a:rPr lang="en-AU" sz="2900" dirty="0">
                <a:solidFill>
                  <a:schemeClr val="tx1"/>
                </a:solidFill>
                <a:latin typeface="Arial" pitchFamily="34" charset="0"/>
                <a:cs typeface="Arial" pitchFamily="34" charset="0"/>
              </a:rPr>
              <a:t>. The </a:t>
            </a:r>
            <a:r>
              <a:rPr lang="en-AU" sz="2900" dirty="0" smtClean="0">
                <a:solidFill>
                  <a:schemeClr val="tx1"/>
                </a:solidFill>
                <a:latin typeface="Arial" pitchFamily="34" charset="0"/>
                <a:cs typeface="Arial" pitchFamily="34" charset="0"/>
              </a:rPr>
              <a:t>Foundation </a:t>
            </a:r>
            <a:r>
              <a:rPr lang="en-AU" sz="2900" dirty="0">
                <a:solidFill>
                  <a:schemeClr val="tx1"/>
                </a:solidFill>
                <a:latin typeface="Arial" pitchFamily="34" charset="0"/>
                <a:cs typeface="Arial" pitchFamily="34" charset="0"/>
              </a:rPr>
              <a:t>Skills Training Package provides </a:t>
            </a:r>
            <a:r>
              <a:rPr lang="en-AU" sz="2900" dirty="0" smtClean="0">
                <a:solidFill>
                  <a:schemeClr val="tx1"/>
                </a:solidFill>
                <a:latin typeface="Arial" pitchFamily="34" charset="0"/>
                <a:cs typeface="Arial" pitchFamily="34" charset="0"/>
              </a:rPr>
              <a:t>an opportunity </a:t>
            </a:r>
            <a:r>
              <a:rPr lang="en-AU" sz="2900" dirty="0">
                <a:solidFill>
                  <a:schemeClr val="tx1"/>
                </a:solidFill>
                <a:latin typeface="Arial" pitchFamily="34" charset="0"/>
                <a:cs typeface="Arial" pitchFamily="34" charset="0"/>
              </a:rPr>
              <a:t>for RTOs to select and deliver foundation skills </a:t>
            </a:r>
            <a:r>
              <a:rPr lang="en-AU" sz="2900" dirty="0" smtClean="0">
                <a:solidFill>
                  <a:schemeClr val="tx1"/>
                </a:solidFill>
                <a:latin typeface="Arial" pitchFamily="34" charset="0"/>
                <a:cs typeface="Arial" pitchFamily="34" charset="0"/>
              </a:rPr>
              <a:t>units and </a:t>
            </a:r>
            <a:r>
              <a:rPr lang="en-AU" sz="2900" dirty="0">
                <a:solidFill>
                  <a:schemeClr val="tx1"/>
                </a:solidFill>
                <a:latin typeface="Arial" pitchFamily="34" charset="0"/>
                <a:cs typeface="Arial" pitchFamily="34" charset="0"/>
              </a:rPr>
              <a:t>qualifications that will enable learners to build the specific</a:t>
            </a:r>
          </a:p>
          <a:p>
            <a:pPr algn="l"/>
            <a:r>
              <a:rPr lang="en-AU" sz="2900" dirty="0">
                <a:solidFill>
                  <a:schemeClr val="tx1"/>
                </a:solidFill>
                <a:latin typeface="Arial" pitchFamily="34" charset="0"/>
                <a:cs typeface="Arial" pitchFamily="34" charset="0"/>
              </a:rPr>
              <a:t>foundation skills required to achieve vocational competency.</a:t>
            </a:r>
            <a:endParaRPr lang="en-US" sz="2900" dirty="0">
              <a:solidFill>
                <a:schemeClr val="tx1"/>
              </a:solidFill>
              <a:latin typeface="Arial" pitchFamily="34" charset="0"/>
              <a:cs typeface="Arial" pitchFamily="34" charset="0"/>
            </a:endParaRPr>
          </a:p>
        </p:txBody>
      </p:sp>
      <p:pic>
        <p:nvPicPr>
          <p:cNvPr id="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stretch>
            <a:fillRect/>
          </a:stretch>
        </p:blipFill>
        <p:spPr>
          <a:xfrm>
            <a:off x="6156176" y="5169245"/>
            <a:ext cx="2736304" cy="1732574"/>
          </a:xfrm>
          <a:prstGeom prst="rect">
            <a:avLst/>
          </a:prstGeom>
        </p:spPr>
      </p:pic>
      <p:pic>
        <p:nvPicPr>
          <p:cNvPr id="6" name="Picture 5"/>
          <p:cNvPicPr>
            <a:picLocks noChangeAspect="1"/>
          </p:cNvPicPr>
          <p:nvPr/>
        </p:nvPicPr>
        <p:blipFill>
          <a:blip r:embed="rId5"/>
          <a:stretch>
            <a:fillRect/>
          </a:stretch>
        </p:blipFill>
        <p:spPr>
          <a:xfrm>
            <a:off x="642024" y="5157193"/>
            <a:ext cx="2201784" cy="1700808"/>
          </a:xfrm>
          <a:prstGeom prst="rect">
            <a:avLst/>
          </a:prstGeom>
        </p:spPr>
      </p:pic>
      <p:pic>
        <p:nvPicPr>
          <p:cNvPr id="7" name="Picture 6"/>
          <p:cNvPicPr>
            <a:picLocks noChangeAspect="1"/>
          </p:cNvPicPr>
          <p:nvPr/>
        </p:nvPicPr>
        <p:blipFill>
          <a:blip r:embed="rId6"/>
          <a:stretch>
            <a:fillRect/>
          </a:stretch>
        </p:blipFill>
        <p:spPr>
          <a:xfrm>
            <a:off x="2915816" y="5168936"/>
            <a:ext cx="3168352" cy="1732884"/>
          </a:xfrm>
          <a:prstGeom prst="rect">
            <a:avLst/>
          </a:prstGeom>
        </p:spPr>
      </p:pic>
      <p:pic>
        <p:nvPicPr>
          <p:cNvPr id="3584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8185" y="18864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242658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476672"/>
            <a:ext cx="8062912" cy="3960440"/>
          </a:xfrm>
        </p:spPr>
        <p:txBody>
          <a:bodyPr/>
          <a:lstStyle/>
          <a:p>
            <a:pPr algn="l"/>
            <a:r>
              <a:rPr lang="en-AU" b="1" dirty="0" smtClean="0">
                <a:solidFill>
                  <a:schemeClr val="accent1">
                    <a:lumMod val="75000"/>
                  </a:schemeClr>
                </a:solidFill>
                <a:latin typeface="Arial" pitchFamily="34" charset="0"/>
                <a:cs typeface="Arial" pitchFamily="34" charset="0"/>
              </a:rPr>
              <a:t>Skills for Work and Vocational </a:t>
            </a:r>
            <a:r>
              <a:rPr lang="en-AU" b="1" dirty="0">
                <a:solidFill>
                  <a:schemeClr val="accent1">
                    <a:lumMod val="75000"/>
                  </a:schemeClr>
                </a:solidFill>
                <a:latin typeface="Arial" pitchFamily="34" charset="0"/>
                <a:cs typeface="Arial" pitchFamily="34" charset="0"/>
              </a:rPr>
              <a:t>P</a:t>
            </a:r>
            <a:r>
              <a:rPr lang="en-AU" b="1" dirty="0" smtClean="0">
                <a:solidFill>
                  <a:schemeClr val="accent1">
                    <a:lumMod val="75000"/>
                  </a:schemeClr>
                </a:solidFill>
                <a:latin typeface="Arial" pitchFamily="34" charset="0"/>
                <a:cs typeface="Arial" pitchFamily="34" charset="0"/>
              </a:rPr>
              <a:t>athways is designed for…......  </a:t>
            </a:r>
            <a:endParaRPr lang="en-AU" b="1" dirty="0">
              <a:solidFill>
                <a:schemeClr val="accent1">
                  <a:lumMod val="75000"/>
                </a:schemeClr>
              </a:solidFill>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11560" y="1556792"/>
            <a:ext cx="7632848" cy="3693319"/>
          </a:xfrm>
          <a:prstGeom prst="rect">
            <a:avLst/>
          </a:prstGeom>
        </p:spPr>
        <p:txBody>
          <a:bodyPr wrap="square">
            <a:spAutoFit/>
          </a:bodyPr>
          <a:lstStyle/>
          <a:p>
            <a:pPr marL="285750" indent="-285750">
              <a:buFont typeface="Arial" panose="020B0604020202020204" pitchFamily="34" charset="0"/>
              <a:buChar char="•"/>
            </a:pPr>
            <a:r>
              <a:rPr lang="en-AU" i="1" dirty="0">
                <a:latin typeface="Arial" pitchFamily="34" charset="0"/>
                <a:cs typeface="Arial" pitchFamily="34" charset="0"/>
              </a:rPr>
              <a:t>Individuals who require further foundation </a:t>
            </a:r>
            <a:r>
              <a:rPr lang="en-AU" i="1" dirty="0" smtClean="0">
                <a:latin typeface="Arial" pitchFamily="34" charset="0"/>
                <a:cs typeface="Arial" pitchFamily="34" charset="0"/>
              </a:rPr>
              <a:t>skills development </a:t>
            </a:r>
            <a:r>
              <a:rPr lang="en-AU" i="1" dirty="0">
                <a:latin typeface="Arial" pitchFamily="34" charset="0"/>
                <a:cs typeface="Arial" pitchFamily="34" charset="0"/>
              </a:rPr>
              <a:t>to prepare for workforce entry or vocational training </a:t>
            </a:r>
            <a:r>
              <a:rPr lang="en-AU" i="1" dirty="0" smtClean="0">
                <a:latin typeface="Arial" pitchFamily="34" charset="0"/>
                <a:cs typeface="Arial" pitchFamily="34" charset="0"/>
              </a:rPr>
              <a:t>pathways</a:t>
            </a:r>
            <a:endParaRPr lang="en-AU" i="1" dirty="0">
              <a:latin typeface="Arial" pitchFamily="34" charset="0"/>
              <a:cs typeface="Arial" pitchFamily="34" charset="0"/>
            </a:endParaRPr>
          </a:p>
          <a:p>
            <a:endParaRPr lang="en-AU" dirty="0">
              <a:latin typeface="Arial" pitchFamily="34" charset="0"/>
              <a:cs typeface="Arial" pitchFamily="34" charset="0"/>
            </a:endParaRPr>
          </a:p>
          <a:p>
            <a:pPr marL="285750" indent="-285750">
              <a:buFont typeface="Arial" panose="020B0604020202020204" pitchFamily="34" charset="0"/>
              <a:buChar char="•"/>
            </a:pPr>
            <a:r>
              <a:rPr lang="en-AU" dirty="0">
                <a:latin typeface="Arial" pitchFamily="34" charset="0"/>
                <a:cs typeface="Arial" pitchFamily="34" charset="0"/>
              </a:rPr>
              <a:t>A pathway to employment or vocational training</a:t>
            </a:r>
          </a:p>
          <a:p>
            <a:endParaRPr lang="en-AU" dirty="0">
              <a:latin typeface="Arial" pitchFamily="34" charset="0"/>
              <a:cs typeface="Arial" pitchFamily="34" charset="0"/>
            </a:endParaRPr>
          </a:p>
          <a:p>
            <a:pPr marL="285750" indent="-285750">
              <a:buFont typeface="Arial" panose="020B0604020202020204" pitchFamily="34" charset="0"/>
              <a:buChar char="•"/>
            </a:pPr>
            <a:r>
              <a:rPr lang="en-AU" dirty="0">
                <a:latin typeface="Arial" pitchFamily="34" charset="0"/>
                <a:cs typeface="Arial" pitchFamily="34" charset="0"/>
              </a:rPr>
              <a:t>Reading, writing, numeracy, oral communication and learning skills at Australian Core Skills Framework (ACSF) Level 3</a:t>
            </a:r>
          </a:p>
          <a:p>
            <a:endParaRPr lang="en-AU" dirty="0">
              <a:latin typeface="Arial" pitchFamily="34" charset="0"/>
              <a:cs typeface="Arial" pitchFamily="34" charset="0"/>
            </a:endParaRPr>
          </a:p>
          <a:p>
            <a:pPr marL="285750" indent="-285750">
              <a:buFont typeface="Arial" panose="020B0604020202020204" pitchFamily="34" charset="0"/>
              <a:buChar char="•"/>
            </a:pPr>
            <a:r>
              <a:rPr lang="en-AU" dirty="0">
                <a:latin typeface="Arial" pitchFamily="34" charset="0"/>
                <a:cs typeface="Arial" pitchFamily="34" charset="0"/>
              </a:rPr>
              <a:t>Entry level digital literacy and employability skills</a:t>
            </a:r>
          </a:p>
          <a:p>
            <a:endParaRPr lang="en-AU" dirty="0">
              <a:latin typeface="Arial" pitchFamily="34" charset="0"/>
              <a:cs typeface="Arial" pitchFamily="34" charset="0"/>
            </a:endParaRPr>
          </a:p>
          <a:p>
            <a:pPr marL="285750" indent="-285750">
              <a:buFont typeface="Arial" panose="020B0604020202020204" pitchFamily="34" charset="0"/>
              <a:buChar char="•"/>
            </a:pPr>
            <a:r>
              <a:rPr lang="en-AU" dirty="0">
                <a:latin typeface="Arial" pitchFamily="34" charset="0"/>
                <a:cs typeface="Arial" pitchFamily="34" charset="0"/>
              </a:rPr>
              <a:t>A vocational training and employment </a:t>
            </a:r>
            <a:r>
              <a:rPr lang="en-AU" dirty="0" smtClean="0">
                <a:latin typeface="Arial" pitchFamily="34" charset="0"/>
                <a:cs typeface="Arial" pitchFamily="34" charset="0"/>
              </a:rPr>
              <a:t>plan</a:t>
            </a:r>
          </a:p>
          <a:p>
            <a:endParaRPr lang="en-AU" dirty="0" smtClean="0"/>
          </a:p>
          <a:p>
            <a:endParaRPr lang="en-AU" dirty="0"/>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594928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98108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628800"/>
            <a:ext cx="8229600" cy="4826008"/>
          </a:xfrm>
        </p:spPr>
        <p:txBody>
          <a:bodyPr>
            <a:noAutofit/>
          </a:bodyPr>
          <a:lstStyle/>
          <a:p>
            <a:r>
              <a:rPr lang="en-AU" sz="1200" b="1" dirty="0"/>
              <a:t>Message from the President</a:t>
            </a:r>
            <a:endParaRPr lang="en-AU" sz="1200" dirty="0"/>
          </a:p>
          <a:p>
            <a:r>
              <a:rPr lang="en-AU" sz="1200" b="1" i="1" dirty="0"/>
              <a:t>Tom Alegounarias</a:t>
            </a:r>
            <a:r>
              <a:rPr lang="en-AU" sz="1200" dirty="0"/>
              <a:t/>
            </a:r>
            <a:br>
              <a:rPr lang="en-AU" sz="1200" dirty="0"/>
            </a:br>
            <a:r>
              <a:rPr lang="en-AU" sz="1200" dirty="0"/>
              <a:t>  </a:t>
            </a:r>
          </a:p>
          <a:p>
            <a:r>
              <a:rPr lang="en-AU" sz="1200" b="1" dirty="0" smtClean="0"/>
              <a:t>Literacy </a:t>
            </a:r>
            <a:r>
              <a:rPr lang="en-AU" sz="1200" b="1" dirty="0"/>
              <a:t>and Numeracy Standard</a:t>
            </a:r>
            <a:r>
              <a:rPr lang="en-AU" sz="1200" dirty="0"/>
              <a:t/>
            </a:r>
            <a:br>
              <a:rPr lang="en-AU" sz="1200" dirty="0"/>
            </a:br>
            <a:r>
              <a:rPr lang="en-AU" sz="1200" dirty="0"/>
              <a:t>Since the announcement of the Stronger HSC Standards reforms two weeks ago, I have received many messages of support and interest from our stakeholders, and from the readers of the BOSTES Bulletin.</a:t>
            </a:r>
            <a:br>
              <a:rPr lang="en-AU" sz="1200" dirty="0"/>
            </a:br>
            <a:r>
              <a:rPr lang="en-AU" sz="1400" b="1" dirty="0">
                <a:latin typeface="Arial" pitchFamily="34" charset="0"/>
                <a:cs typeface="Arial" pitchFamily="34" charset="0"/>
              </a:rPr>
              <a:t>I have also noticed some confusion about the minimum literacy and numeracy standard for the award of the HSC. I hope that this explanation will help to clarify the standard. From 2020, in order to be eligible for the HSC, students will be required to reach a minimum literacy and numeracy standard. The standard is set at the Australian Core Skills Framework (ACSF) Level 3, which is a nationally agreed standard of functional literacy and numeracy.</a:t>
            </a:r>
            <a:r>
              <a:rPr lang="en-AU" sz="1200" dirty="0">
                <a:solidFill>
                  <a:srgbClr val="FFFF00"/>
                </a:solidFill>
              </a:rPr>
              <a:t/>
            </a:r>
            <a:br>
              <a:rPr lang="en-AU" sz="1200" dirty="0">
                <a:solidFill>
                  <a:srgbClr val="FFFF00"/>
                </a:solidFill>
              </a:rPr>
            </a:br>
            <a:r>
              <a:rPr lang="en-AU" sz="1200" dirty="0"/>
              <a:t>Students can demonstrate that they meet the standard by achieving either:</a:t>
            </a:r>
          </a:p>
          <a:p>
            <a:pPr lvl="0"/>
            <a:r>
              <a:rPr lang="en-AU" sz="1200" dirty="0"/>
              <a:t>a band 8 in each of their Year 9 NAPLAN reading, writing and numeracy tests, or </a:t>
            </a:r>
          </a:p>
          <a:p>
            <a:pPr lvl="0"/>
            <a:r>
              <a:rPr lang="en-AU" sz="1200" dirty="0"/>
              <a:t>a pass in the online literacy and numeracy test in Years 10, 11 or 12. </a:t>
            </a:r>
          </a:p>
          <a:p>
            <a:r>
              <a:rPr lang="en-AU" sz="1200" dirty="0"/>
              <a:t>A band 8 NAPLAN result is not the literacy and numeracy standard. A Year 9 NAPLAN result below a band 8 will rather act as an early warning system to identify students at risk of not meeting the standard. These students will then have time with their teachers, parents and schools to work to improve their performance, before taking the online literacy and numeracy test.</a:t>
            </a:r>
            <a:br>
              <a:rPr lang="en-AU" sz="1200" dirty="0"/>
            </a:br>
            <a:r>
              <a:rPr lang="en-AU" sz="1200" dirty="0"/>
              <a:t>Students who do not demonstrate the standard during schooling will have five years after leaving school to meet the literacy and numeracy standard and receive a HSC.</a:t>
            </a:r>
            <a:br>
              <a:rPr lang="en-AU" sz="1200" dirty="0"/>
            </a:br>
            <a:r>
              <a:rPr lang="en-AU" sz="1200" dirty="0"/>
              <a:t>Exemptions will be made for some students, such as those with disabilities undertaking Life Skills courses, and students from non-English speaking backgrounds who have been learning English for less than one year.</a:t>
            </a:r>
            <a:br>
              <a:rPr lang="en-AU" sz="1200" dirty="0"/>
            </a:br>
            <a:endParaRPr lang="en-AU" sz="1200" dirty="0"/>
          </a:p>
        </p:txBody>
      </p:sp>
      <p:sp>
        <p:nvSpPr>
          <p:cNvPr id="2" name="Title 1"/>
          <p:cNvSpPr>
            <a:spLocks noGrp="1"/>
          </p:cNvSpPr>
          <p:nvPr>
            <p:ph type="title"/>
          </p:nvPr>
        </p:nvSpPr>
        <p:spPr>
          <a:xfrm>
            <a:off x="457200" y="546100"/>
            <a:ext cx="8229600" cy="1082700"/>
          </a:xfrm>
        </p:spPr>
        <p:txBody>
          <a:bodyPr>
            <a:normAutofit/>
          </a:bodyPr>
          <a:lstStyle/>
          <a:p>
            <a:r>
              <a:rPr lang="en-AU" sz="4000" b="1" dirty="0" smtClean="0">
                <a:solidFill>
                  <a:schemeClr val="accent1">
                    <a:lumMod val="75000"/>
                  </a:schemeClr>
                </a:solidFill>
                <a:latin typeface="Arial" pitchFamily="34" charset="0"/>
                <a:cs typeface="Arial" pitchFamily="34" charset="0"/>
              </a:rPr>
              <a:t>BOSTES Bulletin Ist August,2016</a:t>
            </a:r>
            <a:endParaRPr lang="en-AU" sz="4000" b="1" dirty="0">
              <a:solidFill>
                <a:schemeClr val="accent1">
                  <a:lumMod val="75000"/>
                </a:schemeClr>
              </a:solidFill>
              <a:latin typeface="Arial" pitchFamily="34" charset="0"/>
              <a:cs typeface="Arial" pitchFamily="34" charset="0"/>
            </a:endParaRP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116632"/>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926652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1196752"/>
            <a:ext cx="8062912" cy="4320480"/>
          </a:xfrm>
        </p:spPr>
        <p:txBody>
          <a:bodyPr>
            <a:normAutofit fontScale="32500" lnSpcReduction="20000"/>
          </a:bodyPr>
          <a:lstStyle/>
          <a:p>
            <a:pPr algn="l"/>
            <a:r>
              <a:rPr lang="en-AU" sz="10000" b="1" dirty="0" smtClean="0">
                <a:solidFill>
                  <a:schemeClr val="accent1">
                    <a:lumMod val="75000"/>
                  </a:schemeClr>
                </a:solidFill>
                <a:latin typeface="Arial" pitchFamily="34" charset="0"/>
                <a:cs typeface="Arial" pitchFamily="34" charset="0"/>
              </a:rPr>
              <a:t>Who</a:t>
            </a:r>
            <a:r>
              <a:rPr lang="en-AU" sz="10000" b="1" dirty="0">
                <a:solidFill>
                  <a:schemeClr val="accent1">
                    <a:lumMod val="75000"/>
                  </a:schemeClr>
                </a:solidFill>
                <a:latin typeface="Arial" pitchFamily="34" charset="0"/>
                <a:cs typeface="Arial" pitchFamily="34" charset="0"/>
              </a:rPr>
              <a:t> i</a:t>
            </a:r>
            <a:r>
              <a:rPr lang="en-AU" sz="10000" b="1" dirty="0" smtClean="0">
                <a:solidFill>
                  <a:schemeClr val="accent1">
                    <a:lumMod val="75000"/>
                  </a:schemeClr>
                </a:solidFill>
                <a:latin typeface="Arial" pitchFamily="34" charset="0"/>
                <a:cs typeface="Arial" pitchFamily="34" charset="0"/>
              </a:rPr>
              <a:t>s it for?</a:t>
            </a:r>
          </a:p>
          <a:p>
            <a:pPr algn="l"/>
            <a:endParaRPr lang="en-AU" sz="5100" dirty="0" smtClean="0">
              <a:solidFill>
                <a:schemeClr val="accent1">
                  <a:lumMod val="75000"/>
                </a:schemeClr>
              </a:solidFill>
            </a:endParaRPr>
          </a:p>
          <a:p>
            <a:pPr algn="l"/>
            <a:r>
              <a:rPr lang="en-AU" sz="8600" b="1" dirty="0" smtClean="0">
                <a:latin typeface="Arial" pitchFamily="34" charset="0"/>
                <a:cs typeface="Arial" pitchFamily="34" charset="0"/>
              </a:rPr>
              <a:t>Students in Year 10,11,12</a:t>
            </a:r>
          </a:p>
          <a:p>
            <a:pPr algn="l"/>
            <a:endParaRPr lang="en-AU" sz="6000" b="1" dirty="0" smtClean="0">
              <a:latin typeface="Arial" pitchFamily="34" charset="0"/>
              <a:cs typeface="Arial" pitchFamily="34" charset="0"/>
            </a:endParaRPr>
          </a:p>
          <a:p>
            <a:pPr algn="l"/>
            <a:r>
              <a:rPr lang="en-AU" sz="6000" b="1" dirty="0">
                <a:latin typeface="Arial" pitchFamily="34" charset="0"/>
                <a:cs typeface="Arial" pitchFamily="34" charset="0"/>
              </a:rPr>
              <a:t>T</a:t>
            </a:r>
            <a:r>
              <a:rPr lang="en-AU" sz="7400" b="1" dirty="0" smtClean="0">
                <a:latin typeface="Arial" pitchFamily="34" charset="0"/>
                <a:cs typeface="Arial" pitchFamily="34" charset="0"/>
              </a:rPr>
              <a:t>hose that need to re-engage, non attenders, life skills, special education, gender specific groups, indigenous students or main stream students who want a HSC without going to university.</a:t>
            </a:r>
          </a:p>
          <a:p>
            <a:pPr algn="l"/>
            <a:endParaRPr lang="en-AU" sz="6000" b="1" dirty="0" smtClean="0">
              <a:latin typeface="Arial" pitchFamily="34" charset="0"/>
              <a:cs typeface="Arial" pitchFamily="34" charset="0"/>
            </a:endParaRPr>
          </a:p>
          <a:p>
            <a:pPr algn="l"/>
            <a:r>
              <a:rPr lang="en-AU" sz="7400" b="1" dirty="0" smtClean="0">
                <a:latin typeface="Arial" pitchFamily="34" charset="0"/>
                <a:cs typeface="Arial" pitchFamily="34" charset="0"/>
              </a:rPr>
              <a:t>All VET students and students with low Language, Literacy and Numeracy Skills that need to build on their Foundation Skills.</a:t>
            </a:r>
            <a:endParaRPr lang="en-AU" sz="7400" b="1" dirty="0">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69" y="602128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084931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548680"/>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980728"/>
            <a:ext cx="8062912" cy="5040560"/>
          </a:xfrm>
        </p:spPr>
        <p:txBody>
          <a:bodyPr>
            <a:normAutofit fontScale="85000" lnSpcReduction="20000"/>
          </a:bodyPr>
          <a:lstStyle/>
          <a:p>
            <a:pPr algn="l"/>
            <a:r>
              <a:rPr lang="en-AU" sz="4000" b="1" dirty="0" smtClean="0">
                <a:solidFill>
                  <a:schemeClr val="accent1">
                    <a:lumMod val="75000"/>
                  </a:schemeClr>
                </a:solidFill>
                <a:latin typeface="Arial" pitchFamily="34" charset="0"/>
                <a:cs typeface="Arial" pitchFamily="34" charset="0"/>
              </a:rPr>
              <a:t>Foundation Skills that are the main focus:</a:t>
            </a:r>
          </a:p>
          <a:p>
            <a:pPr algn="l"/>
            <a:endParaRPr lang="en-AU" sz="4000" b="1" dirty="0" smtClean="0">
              <a:solidFill>
                <a:schemeClr val="accent1">
                  <a:lumMod val="75000"/>
                </a:schemeClr>
              </a:solidFill>
              <a:latin typeface="Arial" pitchFamily="34" charset="0"/>
              <a:cs typeface="Arial" pitchFamily="34" charset="0"/>
            </a:endParaRPr>
          </a:p>
          <a:p>
            <a:pPr marL="457200" indent="-457200" algn="l">
              <a:buFont typeface="Arial" panose="020B0604020202020204" pitchFamily="34" charset="0"/>
              <a:buChar char="•"/>
            </a:pPr>
            <a:r>
              <a:rPr lang="en-AU" b="1" dirty="0" smtClean="0">
                <a:latin typeface="Arial" pitchFamily="34" charset="0"/>
                <a:cs typeface="Arial" pitchFamily="34" charset="0"/>
              </a:rPr>
              <a:t>learning </a:t>
            </a:r>
          </a:p>
          <a:p>
            <a:pPr marL="457200" indent="-457200" algn="l">
              <a:buFont typeface="Arial" panose="020B0604020202020204" pitchFamily="34" charset="0"/>
              <a:buChar char="•"/>
            </a:pPr>
            <a:r>
              <a:rPr lang="en-AU" b="1" dirty="0" smtClean="0">
                <a:latin typeface="Arial" pitchFamily="34" charset="0"/>
                <a:cs typeface="Arial" pitchFamily="34" charset="0"/>
              </a:rPr>
              <a:t>reading</a:t>
            </a:r>
          </a:p>
          <a:p>
            <a:pPr marL="457200" indent="-457200" algn="l">
              <a:buFont typeface="Arial" panose="020B0604020202020204" pitchFamily="34" charset="0"/>
              <a:buChar char="•"/>
            </a:pPr>
            <a:r>
              <a:rPr lang="en-AU" b="1" dirty="0" smtClean="0">
                <a:latin typeface="Arial" pitchFamily="34" charset="0"/>
                <a:cs typeface="Arial" pitchFamily="34" charset="0"/>
              </a:rPr>
              <a:t>writing</a:t>
            </a:r>
          </a:p>
          <a:p>
            <a:pPr marL="457200" indent="-457200" algn="l">
              <a:buFont typeface="Arial" panose="020B0604020202020204" pitchFamily="34" charset="0"/>
              <a:buChar char="•"/>
            </a:pPr>
            <a:r>
              <a:rPr lang="en-AU" b="1" dirty="0" smtClean="0">
                <a:latin typeface="Arial" pitchFamily="34" charset="0"/>
                <a:cs typeface="Arial" pitchFamily="34" charset="0"/>
              </a:rPr>
              <a:t>oral communication</a:t>
            </a:r>
          </a:p>
          <a:p>
            <a:pPr marL="457200" indent="-457200" algn="l">
              <a:buFont typeface="Arial" panose="020B0604020202020204" pitchFamily="34" charset="0"/>
              <a:buChar char="•"/>
            </a:pPr>
            <a:r>
              <a:rPr lang="en-AU" b="1" dirty="0">
                <a:latin typeface="Arial" pitchFamily="34" charset="0"/>
                <a:cs typeface="Arial" pitchFamily="34" charset="0"/>
              </a:rPr>
              <a:t>n</a:t>
            </a:r>
            <a:r>
              <a:rPr lang="en-AU" b="1" dirty="0" smtClean="0">
                <a:latin typeface="Arial" pitchFamily="34" charset="0"/>
                <a:cs typeface="Arial" pitchFamily="34" charset="0"/>
              </a:rPr>
              <a:t>umeracy</a:t>
            </a:r>
          </a:p>
          <a:p>
            <a:pPr marL="457200" indent="-457200" algn="l">
              <a:buFont typeface="Arial" panose="020B0604020202020204" pitchFamily="34" charset="0"/>
              <a:buChar char="•"/>
            </a:pPr>
            <a:r>
              <a:rPr lang="en-AU" b="1" dirty="0">
                <a:latin typeface="Arial" pitchFamily="34" charset="0"/>
                <a:cs typeface="Arial" pitchFamily="34" charset="0"/>
              </a:rPr>
              <a:t>d</a:t>
            </a:r>
            <a:r>
              <a:rPr lang="en-AU" b="1" dirty="0" smtClean="0">
                <a:latin typeface="Arial" pitchFamily="34" charset="0"/>
                <a:cs typeface="Arial" pitchFamily="34" charset="0"/>
              </a:rPr>
              <a:t>igital literacy </a:t>
            </a:r>
          </a:p>
          <a:p>
            <a:pPr marL="457200" indent="-457200" algn="l">
              <a:buFont typeface="Arial" panose="020B0604020202020204" pitchFamily="34" charset="0"/>
              <a:buChar char="•"/>
            </a:pPr>
            <a:endParaRPr lang="en-AU" b="1" dirty="0">
              <a:latin typeface="Arial" pitchFamily="34" charset="0"/>
              <a:cs typeface="Arial" pitchFamily="34" charset="0"/>
            </a:endParaRPr>
          </a:p>
          <a:p>
            <a:pPr algn="l"/>
            <a:r>
              <a:rPr lang="en-AU" b="1" dirty="0" smtClean="0">
                <a:latin typeface="Arial" pitchFamily="34" charset="0"/>
                <a:cs typeface="Arial" pitchFamily="34" charset="0"/>
              </a:rPr>
              <a:t> These are embedded in the course work.</a:t>
            </a:r>
          </a:p>
          <a:p>
            <a:pPr marL="457200" indent="-457200" algn="l">
              <a:buFont typeface="Arial" panose="020B0604020202020204" pitchFamily="34" charset="0"/>
              <a:buChar char="•"/>
            </a:pPr>
            <a:endParaRPr lang="en-AU" dirty="0"/>
          </a:p>
          <a:p>
            <a:pPr algn="l"/>
            <a:r>
              <a:rPr lang="en-AU" dirty="0" smtClean="0"/>
              <a:t> </a:t>
            </a:r>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6093296"/>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168406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1440160"/>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611560" y="620688"/>
            <a:ext cx="7984208" cy="6237312"/>
          </a:xfrm>
        </p:spPr>
        <p:txBody>
          <a:bodyPr>
            <a:normAutofit/>
          </a:bodyPr>
          <a:lstStyle/>
          <a:p>
            <a:pPr algn="l"/>
            <a:r>
              <a:rPr lang="en-AU" sz="2400" b="1" dirty="0" smtClean="0">
                <a:solidFill>
                  <a:schemeClr val="accent1">
                    <a:lumMod val="75000"/>
                  </a:schemeClr>
                </a:solidFill>
                <a:latin typeface="Arial" pitchFamily="34" charset="0"/>
                <a:cs typeface="Arial" pitchFamily="34" charset="0"/>
              </a:rPr>
              <a:t>How do we know which ACSF level they are at?</a:t>
            </a:r>
          </a:p>
          <a:p>
            <a:pPr algn="l"/>
            <a:r>
              <a:rPr lang="en-AU" sz="2400" b="1" dirty="0" smtClean="0">
                <a:latin typeface="Arial" pitchFamily="34" charset="0"/>
                <a:cs typeface="Arial" pitchFamily="34" charset="0"/>
              </a:rPr>
              <a:t>LLN Robot- we assess each student so that we know their levels. Teachers are sent the results.</a:t>
            </a:r>
          </a:p>
          <a:p>
            <a:pPr algn="l"/>
            <a:r>
              <a:rPr lang="en-AU" sz="2400" b="1" dirty="0" smtClean="0">
                <a:latin typeface="Arial" pitchFamily="34" charset="0"/>
                <a:cs typeface="Arial" pitchFamily="34" charset="0"/>
              </a:rPr>
              <a:t>Safe </a:t>
            </a:r>
            <a:r>
              <a:rPr lang="en-AU" sz="2400" b="1" dirty="0">
                <a:latin typeface="Arial" pitchFamily="34" charset="0"/>
                <a:cs typeface="Arial" pitchFamily="34" charset="0"/>
              </a:rPr>
              <a:t>Work Resources Pty </a:t>
            </a:r>
            <a:r>
              <a:rPr lang="en-AU" sz="2400" b="1" dirty="0" smtClean="0">
                <a:latin typeface="Arial" pitchFamily="34" charset="0"/>
                <a:cs typeface="Arial" pitchFamily="34" charset="0"/>
              </a:rPr>
              <a:t>Ltd</a:t>
            </a:r>
          </a:p>
          <a:p>
            <a:pPr algn="l"/>
            <a:endParaRPr lang="en-AU" sz="2400" b="1" dirty="0" smtClean="0">
              <a:latin typeface="Arial" pitchFamily="34" charset="0"/>
              <a:cs typeface="Arial" pitchFamily="34" charset="0"/>
            </a:endParaRPr>
          </a:p>
          <a:p>
            <a:pPr algn="l"/>
            <a:r>
              <a:rPr lang="en-AU" sz="2400" b="1" dirty="0" smtClean="0">
                <a:solidFill>
                  <a:schemeClr val="accent1">
                    <a:lumMod val="75000"/>
                  </a:schemeClr>
                </a:solidFill>
                <a:latin typeface="Arial" pitchFamily="34" charset="0"/>
                <a:cs typeface="Arial" pitchFamily="34" charset="0"/>
              </a:rPr>
              <a:t>How do we access the robot?</a:t>
            </a:r>
          </a:p>
          <a:p>
            <a:pPr algn="l"/>
            <a:r>
              <a:rPr lang="en-AU" sz="2400" b="1" dirty="0" smtClean="0">
                <a:solidFill>
                  <a:schemeClr val="tx1"/>
                </a:solidFill>
                <a:latin typeface="Arial" pitchFamily="34" charset="0"/>
                <a:cs typeface="Arial" pitchFamily="34" charset="0"/>
              </a:rPr>
              <a:t>Your RTO will purchase codes for you. Send a class list of names into your RTO administrator and they will email back a code for each student at no cost.</a:t>
            </a:r>
            <a:endParaRPr lang="en-AU" sz="2400" b="1" dirty="0">
              <a:solidFill>
                <a:schemeClr val="tx1"/>
              </a:solidFill>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C:\Users\CCOX5\Desktop\LLN _ Safe Work Resources_files\freeTri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9" y="4077072"/>
            <a:ext cx="6321326" cy="2592288"/>
          </a:xfrm>
          <a:prstGeom prst="rect">
            <a:avLst/>
          </a:prstGeom>
          <a:noFill/>
          <a:extLst>
            <a:ext uri="{909E8E84-426E-40dd-AFC4-6F175D3DCCD1}">
              <a14:hiddenFill xmlns:a14="http://schemas.microsoft.com/office/drawing/2010/main">
                <a:solidFill>
                  <a:srgbClr val="FFFFFF"/>
                </a:solidFill>
              </a14:hiddenFill>
            </a:ext>
          </a:extLst>
        </p:spPr>
      </p:pic>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6132785"/>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098048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a:p>
        </p:txBody>
      </p:sp>
      <p:sp>
        <p:nvSpPr>
          <p:cNvPr id="3" name="Title 2"/>
          <p:cNvSpPr>
            <a:spLocks noGrp="1"/>
          </p:cNvSpPr>
          <p:nvPr>
            <p:ph type="title"/>
          </p:nvPr>
        </p:nvSpPr>
        <p:spPr>
          <a:xfrm>
            <a:off x="1691680" y="404664"/>
            <a:ext cx="5976664" cy="1714202"/>
          </a:xfrm>
        </p:spPr>
        <p:style>
          <a:lnRef idx="2">
            <a:schemeClr val="accent1">
              <a:shade val="50000"/>
            </a:schemeClr>
          </a:lnRef>
          <a:fillRef idx="1">
            <a:schemeClr val="accent1"/>
          </a:fillRef>
          <a:effectRef idx="0">
            <a:schemeClr val="accent1"/>
          </a:effectRef>
          <a:fontRef idx="minor">
            <a:schemeClr val="lt1"/>
          </a:fontRef>
        </p:style>
        <p:txBody>
          <a:bodyPr/>
          <a:lstStyle/>
          <a:p>
            <a:pPr algn="ctr"/>
            <a:r>
              <a:rPr lang="en-US" dirty="0" smtClean="0"/>
              <a:t>Spiky Profile</a:t>
            </a:r>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971600" y="2204863"/>
            <a:ext cx="7803586" cy="4320481"/>
          </a:xfrm>
          <a:prstGeom prst="rect">
            <a:avLst/>
          </a:prstGeom>
          <a:noFill/>
          <a:ln>
            <a:noFill/>
          </a:ln>
        </p:spPr>
      </p:pic>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6632"/>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3174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a:p>
          <a:p>
            <a:endParaRPr lang="en-US" dirty="0"/>
          </a:p>
        </p:txBody>
      </p:sp>
      <p:sp>
        <p:nvSpPr>
          <p:cNvPr id="3" name="Title 2"/>
          <p:cNvSpPr>
            <a:spLocks noGrp="1"/>
          </p:cNvSpPr>
          <p:nvPr>
            <p:ph type="title"/>
          </p:nvPr>
        </p:nvSpPr>
        <p:spPr>
          <a:xfrm>
            <a:off x="1763688" y="620688"/>
            <a:ext cx="5328592" cy="1440160"/>
          </a:xfrm>
        </p:spPr>
        <p:style>
          <a:lnRef idx="2">
            <a:schemeClr val="accent1">
              <a:shade val="50000"/>
            </a:schemeClr>
          </a:lnRef>
          <a:fillRef idx="1">
            <a:schemeClr val="accent1"/>
          </a:fillRef>
          <a:effectRef idx="0">
            <a:schemeClr val="accent1"/>
          </a:effectRef>
          <a:fontRef idx="minor">
            <a:schemeClr val="lt1"/>
          </a:fontRef>
        </p:style>
        <p:txBody>
          <a:bodyPr/>
          <a:lstStyle/>
          <a:p>
            <a:pPr algn="ctr"/>
            <a:r>
              <a:rPr lang="en-US" dirty="0" smtClean="0">
                <a:solidFill>
                  <a:schemeClr val="tx1"/>
                </a:solidFill>
              </a:rPr>
              <a:t>Spiky Profile</a:t>
            </a:r>
            <a:endParaRPr lang="en-US" dirty="0">
              <a:solidFill>
                <a:schemeClr val="tx1"/>
              </a:solidFill>
            </a:endParaRPr>
          </a:p>
        </p:txBody>
      </p:sp>
      <p:pic>
        <p:nvPicPr>
          <p:cNvPr id="4" name="Picture 3"/>
          <p:cNvPicPr>
            <a:picLocks noChangeAspect="1"/>
          </p:cNvPicPr>
          <p:nvPr/>
        </p:nvPicPr>
        <p:blipFill>
          <a:blip r:embed="rId2"/>
          <a:stretch>
            <a:fillRect/>
          </a:stretch>
        </p:blipFill>
        <p:spPr>
          <a:xfrm>
            <a:off x="467544" y="2276872"/>
            <a:ext cx="8352928" cy="4248472"/>
          </a:xfrm>
          <a:prstGeom prst="rect">
            <a:avLst/>
          </a:prstGeom>
        </p:spPr>
      </p:pic>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810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2484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p:cNvGraphicFramePr>
            <a:graphicFrameLocks noGrp="1"/>
          </p:cNvGraphicFramePr>
          <p:nvPr>
            <p:ph idx="1"/>
            <p:extLst>
              <p:ext uri="{D42A27DB-BD31-4B8C-83A1-F6EECF244321}">
                <p14:modId xmlns:p14="http://schemas.microsoft.com/office/powerpoint/2010/main" val="4290997970"/>
              </p:ext>
            </p:extLst>
          </p:nvPr>
        </p:nvGraphicFramePr>
        <p:xfrm>
          <a:off x="467544" y="1844824"/>
          <a:ext cx="8229600" cy="5013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pPr algn="ctr"/>
            <a:r>
              <a:rPr lang="en-US" dirty="0" smtClean="0"/>
              <a:t>FSK 20113 Packaging Rules</a:t>
            </a:r>
            <a:endParaRPr lang="en-US" dirty="0"/>
          </a:p>
        </p:txBody>
      </p:sp>
      <p:pic>
        <p:nvPicPr>
          <p:cNvPr id="4403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7544" y="6093296"/>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1069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r>
            <a:br>
              <a:rPr lang="en-AU" sz="4000" dirty="0" smtClean="0"/>
            </a:br>
            <a:r>
              <a:rPr lang="en-AU" sz="4000" dirty="0" smtClean="0"/>
              <a:t> </a:t>
            </a:r>
            <a:endParaRPr lang="en-AU" dirty="0"/>
          </a:p>
        </p:txBody>
      </p:sp>
      <p:sp>
        <p:nvSpPr>
          <p:cNvPr id="3" name="Subtitle 2"/>
          <p:cNvSpPr>
            <a:spLocks noGrp="1"/>
          </p:cNvSpPr>
          <p:nvPr>
            <p:ph type="subTitle" idx="1"/>
          </p:nvPr>
        </p:nvSpPr>
        <p:spPr>
          <a:xfrm>
            <a:off x="540544" y="620688"/>
            <a:ext cx="8062912" cy="5472608"/>
          </a:xfrm>
        </p:spPr>
        <p:txBody>
          <a:bodyPr>
            <a:normAutofit/>
          </a:bodyPr>
          <a:lstStyle/>
          <a:p>
            <a:pPr algn="l"/>
            <a:r>
              <a:rPr lang="en-AU" b="1" dirty="0" smtClean="0">
                <a:solidFill>
                  <a:schemeClr val="accent1">
                    <a:lumMod val="75000"/>
                  </a:schemeClr>
                </a:solidFill>
                <a:latin typeface="Arial" pitchFamily="34" charset="0"/>
                <a:cs typeface="Arial" pitchFamily="34" charset="0"/>
              </a:rPr>
              <a:t>BOSTES REQUIREMENTS:</a:t>
            </a:r>
          </a:p>
          <a:p>
            <a:pPr algn="l"/>
            <a:r>
              <a:rPr lang="en-AU" b="1" dirty="0" smtClean="0">
                <a:solidFill>
                  <a:schemeClr val="accent1">
                    <a:lumMod val="75000"/>
                  </a:schemeClr>
                </a:solidFill>
                <a:latin typeface="Arial" pitchFamily="34" charset="0"/>
                <a:cs typeface="Arial" pitchFamily="34" charset="0"/>
              </a:rPr>
              <a:t>Length of Course</a:t>
            </a:r>
          </a:p>
          <a:p>
            <a:pPr algn="l"/>
            <a:endParaRPr lang="en-AU" b="1" dirty="0" smtClean="0">
              <a:solidFill>
                <a:schemeClr val="accent1">
                  <a:lumMod val="75000"/>
                </a:schemeClr>
              </a:solidFill>
            </a:endParaRPr>
          </a:p>
          <a:p>
            <a:pPr algn="l"/>
            <a:r>
              <a:rPr lang="en-AU" sz="2800" b="1" dirty="0" smtClean="0">
                <a:latin typeface="Arial" pitchFamily="34" charset="0"/>
                <a:cs typeface="Arial" pitchFamily="34" charset="0"/>
              </a:rPr>
              <a:t>Options to suit your school</a:t>
            </a:r>
          </a:p>
          <a:p>
            <a:pPr algn="l"/>
            <a:endParaRPr lang="en-AU" sz="2800" b="1" dirty="0"/>
          </a:p>
          <a:p>
            <a:pPr algn="l"/>
            <a:r>
              <a:rPr lang="en-AU" sz="2800" b="1" dirty="0"/>
              <a:t> </a:t>
            </a:r>
            <a:r>
              <a:rPr lang="en-AU" sz="2800" b="1" dirty="0" smtClean="0"/>
              <a:t>  </a:t>
            </a:r>
            <a:r>
              <a:rPr lang="en-AU" sz="2800" b="1" dirty="0" smtClean="0">
                <a:latin typeface="Arial" pitchFamily="34" charset="0"/>
                <a:cs typeface="Arial" pitchFamily="34" charset="0"/>
              </a:rPr>
              <a:t>  120 hours</a:t>
            </a:r>
          </a:p>
          <a:p>
            <a:pPr algn="l"/>
            <a:r>
              <a:rPr lang="en-AU" sz="2800" b="1" dirty="0" smtClean="0">
                <a:latin typeface="Arial" pitchFamily="34" charset="0"/>
                <a:cs typeface="Arial" pitchFamily="34" charset="0"/>
              </a:rPr>
              <a:t> </a:t>
            </a:r>
          </a:p>
          <a:p>
            <a:pPr algn="l"/>
            <a:r>
              <a:rPr lang="en-AU" sz="2800" b="1" dirty="0" smtClean="0">
                <a:latin typeface="Arial" pitchFamily="34" charset="0"/>
                <a:cs typeface="Arial" pitchFamily="34" charset="0"/>
              </a:rPr>
              <a:t>     180 hours </a:t>
            </a:r>
          </a:p>
          <a:p>
            <a:pPr algn="l"/>
            <a:endParaRPr lang="en-AU" sz="2800" b="1" dirty="0" smtClean="0">
              <a:latin typeface="Arial" pitchFamily="34" charset="0"/>
              <a:cs typeface="Arial" pitchFamily="34" charset="0"/>
            </a:endParaRPr>
          </a:p>
          <a:p>
            <a:pPr algn="l"/>
            <a:r>
              <a:rPr lang="en-AU" sz="2800" b="1" dirty="0" smtClean="0">
                <a:latin typeface="Arial" pitchFamily="34" charset="0"/>
                <a:cs typeface="Arial" pitchFamily="34" charset="0"/>
              </a:rPr>
              <a:t>     240 hours</a:t>
            </a:r>
          </a:p>
          <a:p>
            <a:pPr algn="l"/>
            <a:endParaRPr lang="en-AU" sz="2800" b="1" dirty="0" smtClean="0"/>
          </a:p>
          <a:p>
            <a:pPr algn="l"/>
            <a:endParaRPr lang="en-AU" b="1" dirty="0"/>
          </a:p>
          <a:p>
            <a:pPr algn="l"/>
            <a:endParaRPr lang="en-AU" b="1" dirty="0"/>
          </a:p>
        </p:txBody>
      </p:sp>
      <p:pic>
        <p:nvPicPr>
          <p:cNvPr id="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745817648"/>
              </p:ext>
            </p:extLst>
          </p:nvPr>
        </p:nvGraphicFramePr>
        <p:xfrm>
          <a:off x="5292080" y="1556792"/>
          <a:ext cx="2871788" cy="4784080"/>
        </p:xfrm>
        <a:graphic>
          <a:graphicData uri="http://schemas.openxmlformats.org/presentationml/2006/ole">
            <mc:AlternateContent xmlns:mc="http://schemas.openxmlformats.org/markup-compatibility/2006">
              <mc:Choice xmlns:v="urn:schemas-microsoft-com:vml" Requires="v">
                <p:oleObj spid="_x0000_s12334" name="Acrobat Document" r:id="rId4" imgW="5667353" imgH="8019921" progId="AcroExch.Document.DC">
                  <p:embed/>
                </p:oleObj>
              </mc:Choice>
              <mc:Fallback>
                <p:oleObj name="Acrobat Document" r:id="rId4" imgW="5667353" imgH="8019921" progId="AcroExch.Document.DC">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1556792"/>
                        <a:ext cx="2871788" cy="4784080"/>
                      </a:xfrm>
                      <a:prstGeom prst="rect">
                        <a:avLst/>
                      </a:prstGeom>
                      <a:noFill/>
                      <a:ln>
                        <a:noFill/>
                      </a:ln>
                    </p:spPr>
                  </p:pic>
                </p:oleObj>
              </mc:Fallback>
            </mc:AlternateContent>
          </a:graphicData>
        </a:graphic>
      </p:graphicFrame>
      <p:pic>
        <p:nvPicPr>
          <p:cNvPr id="12325" name="Picture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6093296"/>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80229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1340768"/>
            <a:ext cx="8062912" cy="4032448"/>
          </a:xfrm>
        </p:spPr>
        <p:txBody>
          <a:bodyPr>
            <a:normAutofit/>
          </a:bodyPr>
          <a:lstStyle/>
          <a:p>
            <a:r>
              <a:rPr lang="en-AU" sz="3200" b="1" dirty="0" smtClean="0">
                <a:solidFill>
                  <a:schemeClr val="accent1">
                    <a:lumMod val="75000"/>
                  </a:schemeClr>
                </a:solidFill>
                <a:latin typeface="Arial" pitchFamily="34" charset="0"/>
                <a:cs typeface="Arial" pitchFamily="34" charset="0"/>
              </a:rPr>
              <a:t>Skills for Work and Vocational Pathways</a:t>
            </a:r>
          </a:p>
          <a:p>
            <a:pPr algn="ctr"/>
            <a:r>
              <a:rPr lang="en-AU" sz="2800" dirty="0" smtClean="0">
                <a:latin typeface="Arial" pitchFamily="34" charset="0"/>
                <a:cs typeface="Arial" pitchFamily="34" charset="0"/>
                <a:hlinkClick r:id="rId2"/>
              </a:rPr>
              <a:t>( BOSTES- </a:t>
            </a:r>
            <a:r>
              <a:rPr lang="en-AU" sz="2800" dirty="0">
                <a:latin typeface="Arial" pitchFamily="34" charset="0"/>
                <a:cs typeface="Arial" pitchFamily="34" charset="0"/>
                <a:hlinkClick r:id="rId2"/>
              </a:rPr>
              <a:t>Stage 6 </a:t>
            </a:r>
            <a:r>
              <a:rPr lang="en-AU" sz="2800" dirty="0" smtClean="0">
                <a:latin typeface="Arial" pitchFamily="34" charset="0"/>
                <a:cs typeface="Arial" pitchFamily="34" charset="0"/>
                <a:hlinkClick r:id="rId2"/>
              </a:rPr>
              <a:t>Board Endorsed Course)</a:t>
            </a:r>
            <a:endParaRPr lang="en-AU" sz="2800" dirty="0" smtClean="0">
              <a:latin typeface="Arial" pitchFamily="34" charset="0"/>
              <a:cs typeface="Arial" pitchFamily="34" charset="0"/>
            </a:endParaRPr>
          </a:p>
          <a:p>
            <a:endParaRPr lang="en-AU" dirty="0" smtClean="0">
              <a:latin typeface="Arial" pitchFamily="34" charset="0"/>
              <a:cs typeface="Arial" pitchFamily="34" charset="0"/>
            </a:endParaRPr>
          </a:p>
          <a:p>
            <a:endParaRPr lang="en-AU" dirty="0" smtClean="0">
              <a:latin typeface="Arial" pitchFamily="34" charset="0"/>
              <a:cs typeface="Arial" pitchFamily="34" charset="0"/>
            </a:endParaRPr>
          </a:p>
          <a:p>
            <a:pPr algn="ctr"/>
            <a:r>
              <a:rPr lang="en-AU" dirty="0" smtClean="0">
                <a:latin typeface="Arial" pitchFamily="34" charset="0"/>
                <a:cs typeface="Arial" pitchFamily="34" charset="0"/>
              </a:rPr>
              <a:t> </a:t>
            </a:r>
            <a:r>
              <a:rPr lang="en-AU" b="1" dirty="0" smtClean="0">
                <a:solidFill>
                  <a:schemeClr val="accent1">
                    <a:lumMod val="75000"/>
                  </a:schemeClr>
                </a:solidFill>
                <a:latin typeface="Arial" pitchFamily="34" charset="0"/>
                <a:cs typeface="Arial" pitchFamily="34" charset="0"/>
              </a:rPr>
              <a:t>FSK20113 Certificate II in Skills for Work and Vocational Pathways </a:t>
            </a:r>
          </a:p>
          <a:p>
            <a:pPr algn="ctr"/>
            <a:r>
              <a:rPr lang="en-AU" dirty="0" smtClean="0">
                <a:latin typeface="Arial" pitchFamily="34" charset="0"/>
                <a:cs typeface="Arial" pitchFamily="34" charset="0"/>
                <a:hlinkClick r:id="rId3"/>
              </a:rPr>
              <a:t>(Foundation Skills Training Package) </a:t>
            </a:r>
            <a:endParaRPr lang="en-AU" dirty="0" smtClean="0">
              <a:latin typeface="Arial" pitchFamily="34" charset="0"/>
              <a:cs typeface="Arial" pitchFamily="34" charset="0"/>
            </a:endParaRPr>
          </a:p>
          <a:p>
            <a:endParaRPr lang="en-AU" dirty="0"/>
          </a:p>
        </p:txBody>
      </p:sp>
      <p:pic>
        <p:nvPicPr>
          <p:cNvPr id="4" name="Picture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2" name="Picture 2" descr="C:\Users\ASONNTAG\AppData\Local\Microsoft\Windows\Temporary Internet Files\Content.Outlook\AZPQDWZ4\doe_public_schools_logo_fc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28" y="6021288"/>
            <a:ext cx="1734316" cy="53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10954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1196752"/>
            <a:ext cx="7702872" cy="1541846"/>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sp>
        <p:nvSpPr>
          <p:cNvPr id="3" name="Subtitle 2"/>
          <p:cNvSpPr>
            <a:spLocks noGrp="1"/>
          </p:cNvSpPr>
          <p:nvPr>
            <p:ph type="subTitle" idx="1"/>
          </p:nvPr>
        </p:nvSpPr>
        <p:spPr>
          <a:xfrm>
            <a:off x="540544" y="260648"/>
            <a:ext cx="8062912" cy="1008112"/>
          </a:xfrm>
        </p:spPr>
        <p:txBody>
          <a:bodyPr>
            <a:normAutofit/>
          </a:bodyPr>
          <a:lstStyle/>
          <a:p>
            <a:pPr algn="ctr"/>
            <a:r>
              <a:rPr lang="en-AU" sz="4800" b="1" dirty="0" smtClean="0">
                <a:solidFill>
                  <a:schemeClr val="accent1">
                    <a:lumMod val="75000"/>
                  </a:schemeClr>
                </a:solidFill>
                <a:latin typeface="Arial" pitchFamily="34" charset="0"/>
                <a:cs typeface="Arial" pitchFamily="34" charset="0"/>
              </a:rPr>
              <a:t>8 Core Units</a:t>
            </a:r>
            <a:endParaRPr lang="en-AU" sz="4800" b="1" dirty="0">
              <a:solidFill>
                <a:schemeClr val="accent1">
                  <a:lumMod val="75000"/>
                </a:schemeClr>
              </a:solidFill>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196752"/>
            <a:ext cx="7924800" cy="5165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269" y="30518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549678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71599" y="476672"/>
            <a:ext cx="7793663" cy="93610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a:t/>
            </a:r>
            <a:br>
              <a:rPr lang="en-AU" sz="4000" dirty="0"/>
            </a:br>
            <a:r>
              <a:rPr lang="en-AU" sz="4000" b="1" dirty="0">
                <a:ln w="6350">
                  <a:solidFill>
                    <a:srgbClr val="FF388C">
                      <a:shade val="43000"/>
                    </a:srgbClr>
                  </a:solidFill>
                </a:ln>
                <a:solidFill>
                  <a:schemeClr val="accent4">
                    <a:lumMod val="75000"/>
                  </a:schemeClr>
                </a:solidFill>
                <a:latin typeface="Arial" pitchFamily="34" charset="0"/>
                <a:cs typeface="Arial" pitchFamily="34" charset="0"/>
              </a:rPr>
              <a:t>Electives that teachers are qualified to deliver</a:t>
            </a:r>
            <a:endParaRPr lang="en-AU" sz="4900" b="1" dirty="0">
              <a:solidFill>
                <a:schemeClr val="accent4">
                  <a:lumMod val="75000"/>
                </a:schemeClr>
              </a:solidFill>
              <a:latin typeface="Arial" pitchFamily="34" charset="0"/>
              <a:cs typeface="Arial" pitchFamily="34" charset="0"/>
            </a:endParaRPr>
          </a:p>
        </p:txBody>
      </p:sp>
      <p:sp>
        <p:nvSpPr>
          <p:cNvPr id="3" name="Subtitle 2"/>
          <p:cNvSpPr>
            <a:spLocks noGrp="1"/>
          </p:cNvSpPr>
          <p:nvPr>
            <p:ph type="subTitle" idx="1"/>
          </p:nvPr>
        </p:nvSpPr>
        <p:spPr>
          <a:xfrm>
            <a:off x="540544" y="1556792"/>
            <a:ext cx="8062912" cy="3744416"/>
          </a:xfrm>
        </p:spPr>
        <p:txBody>
          <a:bodyPr>
            <a:normAutofit fontScale="62500" lnSpcReduction="20000"/>
          </a:bodyPr>
          <a:lstStyle/>
          <a:p>
            <a:pPr algn="l"/>
            <a:r>
              <a:rPr lang="en-AU" sz="3600" dirty="0" smtClean="0"/>
              <a:t>2 </a:t>
            </a:r>
            <a:r>
              <a:rPr lang="en-AU" sz="3600" b="1" dirty="0" smtClean="0"/>
              <a:t>Business Services</a:t>
            </a:r>
          </a:p>
          <a:p>
            <a:pPr algn="l"/>
            <a:r>
              <a:rPr lang="en-AU" sz="2100" b="1" dirty="0" smtClean="0"/>
              <a:t> BSBITU201 </a:t>
            </a:r>
            <a:r>
              <a:rPr lang="en-AU" sz="2100" b="1" dirty="0"/>
              <a:t>- </a:t>
            </a:r>
            <a:r>
              <a:rPr lang="en-AU" sz="2100" b="1" dirty="0" smtClean="0"/>
              <a:t>	Produce </a:t>
            </a:r>
            <a:r>
              <a:rPr lang="en-AU" sz="2100" b="1" dirty="0"/>
              <a:t>simple word processed </a:t>
            </a:r>
            <a:r>
              <a:rPr lang="en-AU" sz="2100" b="1" dirty="0" smtClean="0"/>
              <a:t>documents</a:t>
            </a:r>
          </a:p>
          <a:p>
            <a:pPr algn="l"/>
            <a:r>
              <a:rPr lang="en-AU" sz="2100" b="1" dirty="0" smtClean="0"/>
              <a:t> BSBWOR204 </a:t>
            </a:r>
            <a:r>
              <a:rPr lang="en-AU" sz="2100" b="1" dirty="0"/>
              <a:t>- </a:t>
            </a:r>
            <a:r>
              <a:rPr lang="en-AU" sz="2100" b="1" dirty="0" smtClean="0"/>
              <a:t>	Use </a:t>
            </a:r>
            <a:r>
              <a:rPr lang="en-AU" sz="2100" b="1" dirty="0"/>
              <a:t>business technology </a:t>
            </a:r>
            <a:endParaRPr lang="en-AU" sz="2100" b="1" dirty="0" smtClean="0"/>
          </a:p>
          <a:p>
            <a:pPr algn="l"/>
            <a:endParaRPr lang="en-AU" sz="2300" b="1" dirty="0" smtClean="0"/>
          </a:p>
          <a:p>
            <a:pPr algn="l"/>
            <a:endParaRPr lang="en-AU" sz="2300" b="1" dirty="0"/>
          </a:p>
          <a:p>
            <a:pPr algn="l"/>
            <a:r>
              <a:rPr lang="en-AU" sz="3600" dirty="0" smtClean="0"/>
              <a:t>4 </a:t>
            </a:r>
            <a:r>
              <a:rPr lang="en-AU" sz="3600" b="1" dirty="0" smtClean="0"/>
              <a:t>Foundation  Skills</a:t>
            </a:r>
          </a:p>
          <a:p>
            <a:pPr algn="l"/>
            <a:r>
              <a:rPr lang="en-AU" sz="2100" b="1" dirty="0" smtClean="0"/>
              <a:t> FSKLRG10 </a:t>
            </a:r>
            <a:r>
              <a:rPr lang="en-AU" sz="2100" b="1" dirty="0"/>
              <a:t>- </a:t>
            </a:r>
            <a:r>
              <a:rPr lang="en-AU" sz="2100" b="1" dirty="0" smtClean="0"/>
              <a:t>	Use </a:t>
            </a:r>
            <a:r>
              <a:rPr lang="en-AU" sz="2100" b="1" dirty="0"/>
              <a:t>routine strategies for career planning </a:t>
            </a:r>
            <a:endParaRPr lang="en-AU" sz="2100" b="1" dirty="0" smtClean="0"/>
          </a:p>
          <a:p>
            <a:pPr algn="l"/>
            <a:r>
              <a:rPr lang="en-AU" sz="2100" b="1" dirty="0" smtClean="0"/>
              <a:t> FSKOCM04 -	Use </a:t>
            </a:r>
            <a:r>
              <a:rPr lang="en-AU" sz="2100" b="1" dirty="0"/>
              <a:t>oral communication skills to participate in workplace </a:t>
            </a:r>
            <a:r>
              <a:rPr lang="en-AU" sz="2100" b="1" dirty="0" smtClean="0"/>
              <a:t>        </a:t>
            </a:r>
          </a:p>
          <a:p>
            <a:pPr algn="l"/>
            <a:r>
              <a:rPr lang="en-AU" sz="2100" b="1" dirty="0"/>
              <a:t> </a:t>
            </a:r>
            <a:r>
              <a:rPr lang="en-AU" sz="2100" b="1" dirty="0" smtClean="0"/>
              <a:t>	       	meetings </a:t>
            </a:r>
          </a:p>
          <a:p>
            <a:pPr algn="l"/>
            <a:r>
              <a:rPr lang="en-AU" sz="2100" b="1" dirty="0" smtClean="0"/>
              <a:t> FSKRDG09 </a:t>
            </a:r>
            <a:r>
              <a:rPr lang="en-AU" sz="2100" b="1" dirty="0"/>
              <a:t>- </a:t>
            </a:r>
            <a:r>
              <a:rPr lang="en-AU" sz="2100" b="1" dirty="0" smtClean="0"/>
              <a:t>	Read </a:t>
            </a:r>
            <a:r>
              <a:rPr lang="en-AU" sz="2100" b="1" dirty="0"/>
              <a:t>and respond to routine standard operating </a:t>
            </a:r>
            <a:r>
              <a:rPr lang="en-AU" sz="2100" b="1" dirty="0" smtClean="0"/>
              <a:t>procedures</a:t>
            </a:r>
          </a:p>
          <a:p>
            <a:pPr algn="l"/>
            <a:r>
              <a:rPr lang="en-AU" sz="2100" b="1" dirty="0" smtClean="0"/>
              <a:t> FSKWTG07 </a:t>
            </a:r>
            <a:r>
              <a:rPr lang="en-AU" sz="2100" b="1" dirty="0"/>
              <a:t>- </a:t>
            </a:r>
            <a:r>
              <a:rPr lang="en-AU" sz="2100" b="1" dirty="0" smtClean="0"/>
              <a:t>	Write </a:t>
            </a:r>
            <a:r>
              <a:rPr lang="en-AU" sz="2100" b="1" dirty="0"/>
              <a:t>routine formal workplace texts </a:t>
            </a:r>
            <a:endParaRPr lang="en-AU" sz="2100" b="1" dirty="0" smtClean="0"/>
          </a:p>
          <a:p>
            <a:pPr algn="l"/>
            <a:endParaRPr lang="en-AU" sz="3600" dirty="0" smtClean="0"/>
          </a:p>
          <a:p>
            <a:pPr algn="l"/>
            <a:r>
              <a:rPr lang="en-AU" sz="3600" dirty="0" smtClean="0"/>
              <a:t>I </a:t>
            </a:r>
            <a:r>
              <a:rPr lang="en-AU" sz="3600" b="1" dirty="0" smtClean="0"/>
              <a:t>Financial Services</a:t>
            </a:r>
          </a:p>
          <a:p>
            <a:pPr algn="l"/>
            <a:r>
              <a:rPr lang="en-AU" sz="2100" b="1" dirty="0" smtClean="0"/>
              <a:t>FNSFLT202 </a:t>
            </a:r>
            <a:r>
              <a:rPr lang="en-AU" sz="2100" b="1" dirty="0"/>
              <a:t>- </a:t>
            </a:r>
            <a:r>
              <a:rPr lang="en-AU" sz="2100" b="1" dirty="0" smtClean="0"/>
              <a:t>	Develop </a:t>
            </a:r>
            <a:r>
              <a:rPr lang="en-AU" sz="2100" b="1" dirty="0"/>
              <a:t>and use a savings </a:t>
            </a:r>
            <a:r>
              <a:rPr lang="en-AU" sz="2100" b="1" dirty="0" smtClean="0"/>
              <a:t>plan</a:t>
            </a:r>
            <a:endParaRPr lang="en-AU" sz="2100" b="1"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081" y="113928"/>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862" y="594928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656235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2276872"/>
            <a:ext cx="8219256" cy="4177936"/>
          </a:xfrm>
        </p:spPr>
        <p:txBody>
          <a:bodyPr>
            <a:normAutofit fontScale="92500" lnSpcReduction="10000"/>
          </a:bodyPr>
          <a:lstStyle/>
          <a:p>
            <a:r>
              <a:rPr lang="en-AU" dirty="0" smtClean="0"/>
              <a:t>  	</a:t>
            </a:r>
            <a:r>
              <a:rPr lang="en-AU" dirty="0" smtClean="0">
                <a:latin typeface="Arial" pitchFamily="34" charset="0"/>
                <a:cs typeface="Arial" pitchFamily="34" charset="0"/>
              </a:rPr>
              <a:t>120 hours we have enough units   to deliver 	the 	full SOA</a:t>
            </a:r>
          </a:p>
          <a:p>
            <a:endParaRPr lang="en-AU" dirty="0" smtClean="0">
              <a:latin typeface="Arial" pitchFamily="34" charset="0"/>
              <a:cs typeface="Arial" pitchFamily="34" charset="0"/>
            </a:endParaRPr>
          </a:p>
          <a:p>
            <a:r>
              <a:rPr lang="en-AU" dirty="0">
                <a:latin typeface="Arial" pitchFamily="34" charset="0"/>
                <a:cs typeface="Arial" pitchFamily="34" charset="0"/>
              </a:rPr>
              <a:t> </a:t>
            </a:r>
            <a:r>
              <a:rPr lang="en-AU" dirty="0" smtClean="0">
                <a:latin typeface="Arial" pitchFamily="34" charset="0"/>
                <a:cs typeface="Arial" pitchFamily="34" charset="0"/>
              </a:rPr>
              <a:t> 	180 hours we are 15 hours short. Include   	white card, first aid or an industry  framework 	at your school. </a:t>
            </a:r>
          </a:p>
          <a:p>
            <a:endParaRPr lang="en-AU" dirty="0" smtClean="0">
              <a:latin typeface="Arial" pitchFamily="34" charset="0"/>
              <a:cs typeface="Arial" pitchFamily="34" charset="0"/>
            </a:endParaRPr>
          </a:p>
          <a:p>
            <a:r>
              <a:rPr lang="en-AU" dirty="0">
                <a:latin typeface="Arial" pitchFamily="34" charset="0"/>
                <a:cs typeface="Arial" pitchFamily="34" charset="0"/>
              </a:rPr>
              <a:t> </a:t>
            </a:r>
            <a:r>
              <a:rPr lang="en-AU" dirty="0" smtClean="0">
                <a:latin typeface="Arial" pitchFamily="34" charset="0"/>
                <a:cs typeface="Arial" pitchFamily="34" charset="0"/>
              </a:rPr>
              <a:t> 	240 hours we are 75 hours short. Include 	electives from one or more industry 	frameworks at your school. </a:t>
            </a:r>
          </a:p>
          <a:p>
            <a:pPr marL="64008" indent="0">
              <a:buNone/>
            </a:pPr>
            <a:r>
              <a:rPr lang="en-AU" dirty="0" smtClean="0"/>
              <a:t>  </a:t>
            </a:r>
          </a:p>
          <a:p>
            <a:pPr marL="64008" indent="0">
              <a:buNone/>
            </a:pPr>
            <a:endParaRPr lang="en-AU" dirty="0"/>
          </a:p>
        </p:txBody>
      </p:sp>
      <p:sp>
        <p:nvSpPr>
          <p:cNvPr id="2" name="Title 1"/>
          <p:cNvSpPr>
            <a:spLocks noGrp="1"/>
          </p:cNvSpPr>
          <p:nvPr>
            <p:ph type="title"/>
          </p:nvPr>
        </p:nvSpPr>
        <p:spPr>
          <a:xfrm>
            <a:off x="457200" y="274638"/>
            <a:ext cx="8229600" cy="1570186"/>
          </a:xfrm>
        </p:spPr>
        <p:txBody>
          <a:bodyPr>
            <a:normAutofit/>
          </a:bodyPr>
          <a:lstStyle/>
          <a:p>
            <a:r>
              <a:rPr lang="en-AU" sz="3200" b="1" dirty="0" smtClean="0">
                <a:latin typeface="Arial" pitchFamily="34" charset="0"/>
                <a:cs typeface="Arial" pitchFamily="34" charset="0"/>
              </a:rPr>
              <a:t>FSK Teachers are qualified to deliver….</a:t>
            </a:r>
            <a:br>
              <a:rPr lang="en-AU" sz="3200" b="1" dirty="0" smtClean="0">
                <a:latin typeface="Arial" pitchFamily="34" charset="0"/>
                <a:cs typeface="Arial" pitchFamily="34" charset="0"/>
              </a:rPr>
            </a:br>
            <a:r>
              <a:rPr lang="en-AU" sz="3200" b="1" dirty="0" smtClean="0">
                <a:latin typeface="Arial" pitchFamily="34" charset="0"/>
                <a:cs typeface="Arial" pitchFamily="34" charset="0"/>
              </a:rPr>
              <a:t>total </a:t>
            </a:r>
            <a:r>
              <a:rPr lang="en-AU" sz="3200" dirty="0">
                <a:latin typeface="Arial" pitchFamily="34" charset="0"/>
                <a:cs typeface="Arial" pitchFamily="34" charset="0"/>
              </a:rPr>
              <a:t>c</a:t>
            </a:r>
            <a:r>
              <a:rPr lang="en-AU" sz="3200" b="1" dirty="0" smtClean="0">
                <a:latin typeface="Arial" pitchFamily="34" charset="0"/>
                <a:cs typeface="Arial" pitchFamily="34" charset="0"/>
              </a:rPr>
              <a:t>ore 80 hours + electives 85 hours</a:t>
            </a:r>
            <a:br>
              <a:rPr lang="en-AU" sz="3200" b="1" dirty="0" smtClean="0">
                <a:latin typeface="Arial" pitchFamily="34" charset="0"/>
                <a:cs typeface="Arial" pitchFamily="34" charset="0"/>
              </a:rPr>
            </a:br>
            <a:r>
              <a:rPr lang="en-AU" sz="3200" b="1" dirty="0" smtClean="0">
                <a:latin typeface="Arial" pitchFamily="34" charset="0"/>
                <a:cs typeface="Arial" pitchFamily="34" charset="0"/>
              </a:rPr>
              <a:t> = 165 hours </a:t>
            </a:r>
            <a:endParaRPr lang="en-AU" sz="3200" b="1" dirty="0">
              <a:latin typeface="Arial" pitchFamily="34" charset="0"/>
              <a:cs typeface="Arial" pitchFamily="34" charset="0"/>
            </a:endParaRP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16530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8082404"/>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135912" cy="2808312"/>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476672"/>
            <a:ext cx="8062912" cy="4536504"/>
          </a:xfrm>
        </p:spPr>
        <p:txBody>
          <a:bodyPr>
            <a:normAutofit fontScale="85000" lnSpcReduction="20000"/>
          </a:bodyPr>
          <a:lstStyle/>
          <a:p>
            <a:pPr algn="l"/>
            <a:r>
              <a:rPr lang="en-AU" sz="3500" b="1" dirty="0" smtClean="0">
                <a:solidFill>
                  <a:schemeClr val="accent1">
                    <a:lumMod val="75000"/>
                  </a:schemeClr>
                </a:solidFill>
                <a:latin typeface="Arial" pitchFamily="34" charset="0"/>
                <a:cs typeface="Arial" pitchFamily="34" charset="0"/>
              </a:rPr>
              <a:t>120 Hour Course- Statement of Attainment</a:t>
            </a:r>
          </a:p>
          <a:p>
            <a:pPr algn="l"/>
            <a:endParaRPr lang="en-AU" dirty="0" smtClean="0"/>
          </a:p>
          <a:p>
            <a:pPr algn="l"/>
            <a:endParaRPr lang="en-AU" dirty="0" smtClean="0">
              <a:latin typeface="Arial" pitchFamily="34" charset="0"/>
              <a:cs typeface="Arial" pitchFamily="34" charset="0"/>
            </a:endParaRPr>
          </a:p>
          <a:p>
            <a:pPr marL="457200" indent="-457200" algn="l">
              <a:buFont typeface="Arial" panose="020B0604020202020204" pitchFamily="34" charset="0"/>
              <a:buChar char="•"/>
            </a:pPr>
            <a:r>
              <a:rPr lang="en-AU" b="1" dirty="0" smtClean="0">
                <a:latin typeface="Arial" pitchFamily="34" charset="0"/>
                <a:cs typeface="Arial" pitchFamily="34" charset="0"/>
              </a:rPr>
              <a:t> Duration 3- 4 terms</a:t>
            </a:r>
          </a:p>
          <a:p>
            <a:pPr marL="457200" indent="-457200" algn="l">
              <a:buFont typeface="Arial" panose="020B0604020202020204" pitchFamily="34" charset="0"/>
              <a:buChar char="•"/>
            </a:pPr>
            <a:r>
              <a:rPr lang="en-AU" b="1" dirty="0" smtClean="0">
                <a:latin typeface="Arial" pitchFamily="34" charset="0"/>
                <a:cs typeface="Arial" pitchFamily="34" charset="0"/>
              </a:rPr>
              <a:t> Approx. 3 projects </a:t>
            </a:r>
          </a:p>
          <a:p>
            <a:pPr marL="457200" indent="-457200" algn="l">
              <a:buFont typeface="Arial" panose="020B0604020202020204" pitchFamily="34" charset="0"/>
              <a:buChar char="•"/>
            </a:pPr>
            <a:r>
              <a:rPr lang="en-AU" b="1" dirty="0" smtClean="0">
                <a:latin typeface="Arial" pitchFamily="34" charset="0"/>
                <a:cs typeface="Arial" pitchFamily="34" charset="0"/>
              </a:rPr>
              <a:t> Short, sharp success </a:t>
            </a:r>
          </a:p>
          <a:p>
            <a:pPr marL="457200" indent="-457200" algn="l">
              <a:buFont typeface="Arial" panose="020B0604020202020204" pitchFamily="34" charset="0"/>
              <a:buChar char="•"/>
            </a:pPr>
            <a:r>
              <a:rPr lang="en-AU" b="1" dirty="0" smtClean="0">
                <a:latin typeface="Arial" pitchFamily="34" charset="0"/>
                <a:cs typeface="Arial" pitchFamily="34" charset="0"/>
              </a:rPr>
              <a:t> White </a:t>
            </a:r>
            <a:r>
              <a:rPr lang="en-AU" b="1" dirty="0">
                <a:latin typeface="Arial" pitchFamily="34" charset="0"/>
                <a:cs typeface="Arial" pitchFamily="34" charset="0"/>
              </a:rPr>
              <a:t>card (</a:t>
            </a:r>
            <a:r>
              <a:rPr lang="en-AU" b="1" dirty="0" smtClean="0">
                <a:latin typeface="Arial" pitchFamily="34" charset="0"/>
                <a:cs typeface="Arial" pitchFamily="34" charset="0"/>
              </a:rPr>
              <a:t>10 </a:t>
            </a:r>
            <a:r>
              <a:rPr lang="en-AU" b="1" dirty="0">
                <a:latin typeface="Arial" pitchFamily="34" charset="0"/>
                <a:cs typeface="Arial" pitchFamily="34" charset="0"/>
              </a:rPr>
              <a:t>hours)</a:t>
            </a:r>
          </a:p>
          <a:p>
            <a:pPr marL="457200" indent="-457200" algn="l">
              <a:buFont typeface="Arial" panose="020B0604020202020204" pitchFamily="34" charset="0"/>
              <a:buChar char="•"/>
            </a:pPr>
            <a:r>
              <a:rPr lang="en-AU" b="1" dirty="0" smtClean="0">
                <a:latin typeface="Arial" pitchFamily="34" charset="0"/>
                <a:cs typeface="Arial" pitchFamily="34" charset="0"/>
              </a:rPr>
              <a:t> </a:t>
            </a:r>
            <a:r>
              <a:rPr lang="en-AU" b="1" dirty="0">
                <a:latin typeface="Arial" pitchFamily="34" charset="0"/>
                <a:cs typeface="Arial" pitchFamily="34" charset="0"/>
              </a:rPr>
              <a:t>First Aid (10 hours)</a:t>
            </a:r>
          </a:p>
          <a:p>
            <a:pPr marL="457200" indent="-457200" algn="l">
              <a:buFont typeface="Arial" panose="020B0604020202020204" pitchFamily="34" charset="0"/>
              <a:buChar char="•"/>
            </a:pPr>
            <a:r>
              <a:rPr lang="en-AU" b="1" dirty="0" smtClean="0">
                <a:latin typeface="Arial" pitchFamily="34" charset="0"/>
                <a:cs typeface="Arial" pitchFamily="34" charset="0"/>
              </a:rPr>
              <a:t> </a:t>
            </a:r>
            <a:r>
              <a:rPr lang="en-AU" b="1" dirty="0">
                <a:latin typeface="Arial" pitchFamily="34" charset="0"/>
                <a:cs typeface="Arial" pitchFamily="34" charset="0"/>
              </a:rPr>
              <a:t>Excursions </a:t>
            </a:r>
          </a:p>
          <a:p>
            <a:pPr marL="457200" indent="-457200" algn="l">
              <a:buFont typeface="Arial" panose="020B0604020202020204" pitchFamily="34" charset="0"/>
              <a:buChar char="•"/>
            </a:pPr>
            <a:r>
              <a:rPr lang="en-AU" b="1" dirty="0" smtClean="0">
                <a:latin typeface="Arial" pitchFamily="34" charset="0"/>
                <a:cs typeface="Arial" pitchFamily="34" charset="0"/>
              </a:rPr>
              <a:t> </a:t>
            </a:r>
            <a:r>
              <a:rPr lang="en-AU" b="1" dirty="0">
                <a:latin typeface="Arial" pitchFamily="34" charset="0"/>
                <a:cs typeface="Arial" pitchFamily="34" charset="0"/>
              </a:rPr>
              <a:t>Online units as homework or assignments</a:t>
            </a:r>
          </a:p>
          <a:p>
            <a:pPr marL="457200" indent="-457200" algn="l">
              <a:buFont typeface="Arial" panose="020B0604020202020204" pitchFamily="34" charset="0"/>
              <a:buChar char="•"/>
            </a:pPr>
            <a:r>
              <a:rPr lang="en-AU" b="1" dirty="0" smtClean="0">
                <a:latin typeface="Arial" pitchFamily="34" charset="0"/>
                <a:cs typeface="Arial" pitchFamily="34" charset="0"/>
              </a:rPr>
              <a:t> </a:t>
            </a:r>
            <a:r>
              <a:rPr lang="en-AU" b="1" dirty="0">
                <a:latin typeface="Arial" pitchFamily="34" charset="0"/>
                <a:cs typeface="Arial" pitchFamily="34" charset="0"/>
              </a:rPr>
              <a:t>Offsite work - community projects</a:t>
            </a:r>
          </a:p>
          <a:p>
            <a:pPr marL="457200" indent="-457200" algn="l">
              <a:buFont typeface="Arial" panose="020B0604020202020204" pitchFamily="34" charset="0"/>
              <a:buChar char="•"/>
            </a:pPr>
            <a:r>
              <a:rPr lang="en-AU" b="1" dirty="0" smtClean="0">
                <a:latin typeface="Arial" pitchFamily="34" charset="0"/>
                <a:cs typeface="Arial" pitchFamily="34" charset="0"/>
              </a:rPr>
              <a:t> </a:t>
            </a:r>
            <a:r>
              <a:rPr lang="en-AU" b="1" dirty="0">
                <a:latin typeface="Arial" pitchFamily="34" charset="0"/>
                <a:cs typeface="Arial" pitchFamily="34" charset="0"/>
              </a:rPr>
              <a:t>Work experience/placement</a:t>
            </a:r>
          </a:p>
          <a:p>
            <a:pPr marL="457200" indent="-457200" algn="l">
              <a:buFont typeface="Arial" panose="020B0604020202020204" pitchFamily="34" charset="0"/>
              <a:buChar char="•"/>
            </a:pPr>
            <a:r>
              <a:rPr lang="en-AU" b="1" dirty="0">
                <a:latin typeface="Arial" pitchFamily="34" charset="0"/>
                <a:cs typeface="Arial" pitchFamily="34" charset="0"/>
              </a:rPr>
              <a:t> </a:t>
            </a:r>
            <a:r>
              <a:rPr lang="en-AU" b="1" dirty="0" smtClean="0">
                <a:latin typeface="Arial" pitchFamily="34" charset="0"/>
                <a:cs typeface="Arial" pitchFamily="34" charset="0"/>
              </a:rPr>
              <a:t>Bought </a:t>
            </a:r>
            <a:r>
              <a:rPr lang="en-AU" b="1" dirty="0">
                <a:latin typeface="Arial" pitchFamily="34" charset="0"/>
                <a:cs typeface="Arial" pitchFamily="34" charset="0"/>
              </a:rPr>
              <a:t>in </a:t>
            </a:r>
            <a:r>
              <a:rPr lang="en-AU" b="1" dirty="0" smtClean="0">
                <a:latin typeface="Arial" pitchFamily="34" charset="0"/>
                <a:cs typeface="Arial" pitchFamily="34" charset="0"/>
              </a:rPr>
              <a:t>units from outside providers</a:t>
            </a:r>
            <a:endParaRPr lang="en-AU" b="1" dirty="0">
              <a:latin typeface="Arial" pitchFamily="34" charset="0"/>
              <a:cs typeface="Arial" pitchFamily="34" charset="0"/>
            </a:endParaRPr>
          </a:p>
          <a:p>
            <a:pPr marL="457200" indent="-457200" algn="l">
              <a:buFont typeface="Arial" panose="020B0604020202020204" pitchFamily="34" charset="0"/>
              <a:buChar char="•"/>
            </a:pPr>
            <a:endParaRPr lang="en-AU" dirty="0" smtClean="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69" y="602128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438639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476672"/>
            <a:ext cx="8062912" cy="129614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3600" b="1" dirty="0" smtClean="0">
                <a:solidFill>
                  <a:schemeClr val="accent1">
                    <a:lumMod val="75000"/>
                  </a:schemeClr>
                </a:solidFill>
                <a:latin typeface="Arial" pitchFamily="34" charset="0"/>
                <a:cs typeface="Arial" pitchFamily="34" charset="0"/>
              </a:rPr>
              <a:t>180 Hour Course- Full Certificate II</a:t>
            </a:r>
            <a:r>
              <a:rPr lang="en-AU" sz="3600" b="1" dirty="0">
                <a:solidFill>
                  <a:schemeClr val="accent1">
                    <a:lumMod val="75000"/>
                  </a:schemeClr>
                </a:solidFill>
                <a:latin typeface="Arial" pitchFamily="34" charset="0"/>
                <a:cs typeface="Arial" pitchFamily="34" charset="0"/>
              </a:rPr>
              <a:t/>
            </a:r>
            <a:br>
              <a:rPr lang="en-AU" sz="3600" b="1" dirty="0">
                <a:solidFill>
                  <a:schemeClr val="accent1">
                    <a:lumMod val="75000"/>
                  </a:schemeClr>
                </a:solidFill>
                <a:latin typeface="Arial" pitchFamily="34" charset="0"/>
                <a:cs typeface="Arial" pitchFamily="34" charset="0"/>
              </a:rPr>
            </a:br>
            <a:endParaRPr lang="en-AU" sz="3600" b="1" dirty="0">
              <a:solidFill>
                <a:schemeClr val="accent1">
                  <a:lumMod val="75000"/>
                </a:schemeClr>
              </a:solidFill>
              <a:latin typeface="Arial" pitchFamily="34" charset="0"/>
              <a:cs typeface="Arial" pitchFamily="34" charset="0"/>
            </a:endParaRPr>
          </a:p>
        </p:txBody>
      </p:sp>
      <p:sp>
        <p:nvSpPr>
          <p:cNvPr id="3" name="Subtitle 2"/>
          <p:cNvSpPr>
            <a:spLocks noGrp="1"/>
          </p:cNvSpPr>
          <p:nvPr>
            <p:ph type="subTitle" idx="1"/>
          </p:nvPr>
        </p:nvSpPr>
        <p:spPr>
          <a:xfrm>
            <a:off x="539552" y="1772816"/>
            <a:ext cx="8063904" cy="3312368"/>
          </a:xfrm>
        </p:spPr>
        <p:txBody>
          <a:bodyPr>
            <a:normAutofit fontScale="85000" lnSpcReduction="20000"/>
          </a:bodyPr>
          <a:lstStyle/>
          <a:p>
            <a:endParaRPr lang="en-AU" dirty="0">
              <a:latin typeface="Arial" pitchFamily="34" charset="0"/>
              <a:cs typeface="Arial" pitchFamily="34" charset="0"/>
            </a:endParaRPr>
          </a:p>
          <a:p>
            <a:pPr marL="457200" indent="-457200" algn="l">
              <a:buFont typeface="Arial" panose="020B0604020202020204" pitchFamily="34" charset="0"/>
              <a:buChar char="•"/>
            </a:pPr>
            <a:r>
              <a:rPr lang="en-AU" b="1" dirty="0" smtClean="0">
                <a:latin typeface="Arial" pitchFamily="34" charset="0"/>
                <a:cs typeface="Arial" pitchFamily="34" charset="0"/>
              </a:rPr>
              <a:t>Generally over 4 terms</a:t>
            </a:r>
          </a:p>
          <a:p>
            <a:pPr marL="457200" indent="-457200" algn="l">
              <a:buFont typeface="Arial" panose="020B0604020202020204" pitchFamily="34" charset="0"/>
              <a:buChar char="•"/>
            </a:pPr>
            <a:r>
              <a:rPr lang="en-AU" b="1" dirty="0" smtClean="0">
                <a:latin typeface="Arial" pitchFamily="34" charset="0"/>
                <a:cs typeface="Arial" pitchFamily="34" charset="0"/>
              </a:rPr>
              <a:t>Can be carried over from Year 11 to 12</a:t>
            </a:r>
          </a:p>
          <a:p>
            <a:pPr marL="457200" indent="-457200" algn="l">
              <a:buFont typeface="Arial" panose="020B0604020202020204" pitchFamily="34" charset="0"/>
              <a:buChar char="•"/>
            </a:pPr>
            <a:r>
              <a:rPr lang="en-AU" b="1" dirty="0" smtClean="0">
                <a:latin typeface="Arial" pitchFamily="34" charset="0"/>
                <a:cs typeface="Arial" pitchFamily="34" charset="0"/>
              </a:rPr>
              <a:t>Students have early exit points</a:t>
            </a:r>
          </a:p>
          <a:p>
            <a:pPr marL="457200" indent="-457200" algn="l">
              <a:buFont typeface="Arial" panose="020B0604020202020204" pitchFamily="34" charset="0"/>
              <a:buChar char="•"/>
            </a:pPr>
            <a:r>
              <a:rPr lang="en-AU" b="1" dirty="0" smtClean="0">
                <a:latin typeface="Arial" pitchFamily="34" charset="0"/>
                <a:cs typeface="Arial" pitchFamily="34" charset="0"/>
              </a:rPr>
              <a:t>Students get 8 core units of foundation skills then  electives to makeup 180 hours.</a:t>
            </a:r>
          </a:p>
          <a:p>
            <a:pPr marL="457200" indent="-457200" algn="l">
              <a:buFont typeface="Arial" panose="020B0604020202020204" pitchFamily="34" charset="0"/>
              <a:buChar char="•"/>
            </a:pPr>
            <a:r>
              <a:rPr lang="en-AU" b="1" dirty="0" smtClean="0">
                <a:latin typeface="Arial" pitchFamily="34" charset="0"/>
                <a:cs typeface="Arial" pitchFamily="34" charset="0"/>
              </a:rPr>
              <a:t>Can be from foundation skills, business services, financial services. FSK Teachers are qualified to deliver these units</a:t>
            </a:r>
          </a:p>
          <a:p>
            <a:pPr marL="457200" indent="-457200" algn="l">
              <a:buFont typeface="Arial" panose="020B0604020202020204" pitchFamily="34" charset="0"/>
              <a:buChar char="•"/>
            </a:pPr>
            <a:r>
              <a:rPr lang="en-AU" b="1" dirty="0" smtClean="0">
                <a:latin typeface="Arial" pitchFamily="34" charset="0"/>
                <a:cs typeface="Arial" pitchFamily="34" charset="0"/>
              </a:rPr>
              <a:t>If short use an industry framework or buy in units</a:t>
            </a:r>
          </a:p>
          <a:p>
            <a:endParaRPr lang="en-AU" dirty="0" smtClean="0"/>
          </a:p>
          <a:p>
            <a:pPr algn="l"/>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893" y="616530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82109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b="1" dirty="0" smtClean="0">
                <a:solidFill>
                  <a:schemeClr val="accent1">
                    <a:lumMod val="75000"/>
                  </a:schemeClr>
                </a:solidFill>
                <a:latin typeface="Arial" pitchFamily="34" charset="0"/>
                <a:cs typeface="Arial" pitchFamily="34" charset="0"/>
              </a:rPr>
              <a:t>240 Hour- Full Certificate II</a:t>
            </a:r>
            <a:r>
              <a:rPr lang="en-AU" sz="4000" b="1" dirty="0" smtClean="0">
                <a:solidFill>
                  <a:schemeClr val="accent1">
                    <a:lumMod val="75000"/>
                  </a:schemeClr>
                </a:solidFill>
              </a:rPr>
              <a:t/>
            </a:r>
            <a:br>
              <a:rPr lang="en-AU" sz="4000" b="1" dirty="0" smtClean="0">
                <a:solidFill>
                  <a:schemeClr val="accent1">
                    <a:lumMod val="75000"/>
                  </a:schemeClr>
                </a:solidFill>
              </a:rPr>
            </a:br>
            <a:r>
              <a:rPr lang="en-AU" sz="4000" b="1" dirty="0">
                <a:solidFill>
                  <a:schemeClr val="accent1">
                    <a:lumMod val="75000"/>
                  </a:schemeClr>
                </a:solidFill>
              </a:rPr>
              <a:t/>
            </a:r>
            <a:br>
              <a:rPr lang="en-AU" sz="4000" b="1" dirty="0">
                <a:solidFill>
                  <a:schemeClr val="accent1">
                    <a:lumMod val="75000"/>
                  </a:schemeClr>
                </a:solidFill>
              </a:rPr>
            </a:br>
            <a:endParaRPr lang="en-AU" b="1" dirty="0">
              <a:solidFill>
                <a:schemeClr val="accent1">
                  <a:lumMod val="75000"/>
                </a:schemeClr>
              </a:solidFill>
            </a:endParaRPr>
          </a:p>
        </p:txBody>
      </p:sp>
      <p:sp>
        <p:nvSpPr>
          <p:cNvPr id="3" name="Subtitle 2"/>
          <p:cNvSpPr>
            <a:spLocks noGrp="1"/>
          </p:cNvSpPr>
          <p:nvPr>
            <p:ph type="subTitle" idx="1"/>
          </p:nvPr>
        </p:nvSpPr>
        <p:spPr>
          <a:xfrm>
            <a:off x="539552" y="1700808"/>
            <a:ext cx="8062912" cy="3456384"/>
          </a:xfrm>
        </p:spPr>
        <p:txBody>
          <a:bodyPr>
            <a:normAutofit fontScale="85000" lnSpcReduction="20000"/>
          </a:bodyPr>
          <a:lstStyle/>
          <a:p>
            <a:pPr marL="457200" indent="-457200" algn="l">
              <a:buFont typeface="Arial" panose="020B0604020202020204" pitchFamily="34" charset="0"/>
              <a:buChar char="•"/>
            </a:pPr>
            <a:r>
              <a:rPr lang="en-AU" b="1" dirty="0" smtClean="0">
                <a:latin typeface="Arial" pitchFamily="34" charset="0"/>
                <a:cs typeface="Arial" pitchFamily="34" charset="0"/>
              </a:rPr>
              <a:t>Can be done over two years x 2 units or </a:t>
            </a:r>
          </a:p>
          <a:p>
            <a:pPr marL="457200" indent="-457200" algn="l">
              <a:buFont typeface="Arial" panose="020B0604020202020204" pitchFamily="34" charset="0"/>
              <a:buChar char="•"/>
            </a:pPr>
            <a:r>
              <a:rPr lang="en-AU" b="1" dirty="0" smtClean="0">
                <a:latin typeface="Arial" pitchFamily="34" charset="0"/>
                <a:cs typeface="Arial" pitchFamily="34" charset="0"/>
              </a:rPr>
              <a:t>1 year x 4 units</a:t>
            </a:r>
          </a:p>
          <a:p>
            <a:pPr marL="457200" indent="-457200" algn="l">
              <a:buFont typeface="Arial" panose="020B0604020202020204" pitchFamily="34" charset="0"/>
              <a:buChar char="•"/>
            </a:pPr>
            <a:r>
              <a:rPr lang="en-AU" b="1" dirty="0" smtClean="0">
                <a:latin typeface="Arial" pitchFamily="34" charset="0"/>
                <a:cs typeface="Arial" pitchFamily="34" charset="0"/>
              </a:rPr>
              <a:t>Includes foundations skills</a:t>
            </a:r>
          </a:p>
          <a:p>
            <a:pPr marL="457200" indent="-457200" algn="l">
              <a:buFont typeface="Arial" panose="020B0604020202020204" pitchFamily="34" charset="0"/>
              <a:buChar char="•"/>
            </a:pPr>
            <a:r>
              <a:rPr lang="en-AU" b="1" dirty="0" smtClean="0">
                <a:latin typeface="Arial" pitchFamily="34" charset="0"/>
                <a:cs typeface="Arial" pitchFamily="34" charset="0"/>
              </a:rPr>
              <a:t>Ability to diversify into other frameworks</a:t>
            </a:r>
          </a:p>
          <a:p>
            <a:pPr marL="457200" indent="-457200" algn="l">
              <a:buFont typeface="Arial" panose="020B0604020202020204" pitchFamily="34" charset="0"/>
              <a:buChar char="•"/>
            </a:pPr>
            <a:r>
              <a:rPr lang="en-AU" b="1" dirty="0" smtClean="0">
                <a:latin typeface="Arial" pitchFamily="34" charset="0"/>
                <a:cs typeface="Arial" pitchFamily="34" charset="0"/>
              </a:rPr>
              <a:t>E.g. Hospitality, Construction, Business Services, Retail Services, Agriculture</a:t>
            </a:r>
          </a:p>
          <a:p>
            <a:pPr marL="457200" indent="-457200" algn="l">
              <a:buFont typeface="Arial" panose="020B0604020202020204" pitchFamily="34" charset="0"/>
              <a:buChar char="•"/>
            </a:pPr>
            <a:r>
              <a:rPr lang="en-AU" b="1" dirty="0" smtClean="0">
                <a:latin typeface="Arial" pitchFamily="34" charset="0"/>
                <a:cs typeface="Arial" pitchFamily="34" charset="0"/>
              </a:rPr>
              <a:t>Can buy courses in e.g. White card, First Aid</a:t>
            </a:r>
          </a:p>
          <a:p>
            <a:pPr marL="457200" indent="-457200" algn="l">
              <a:buFont typeface="Arial" panose="020B0604020202020204" pitchFamily="34" charset="0"/>
              <a:buChar char="•"/>
            </a:pPr>
            <a:r>
              <a:rPr lang="en-AU" b="1" dirty="0" smtClean="0">
                <a:latin typeface="Arial" pitchFamily="34" charset="0"/>
                <a:cs typeface="Arial" pitchFamily="34" charset="0"/>
              </a:rPr>
              <a:t>Can do another VET course and get 2 qualifications</a:t>
            </a:r>
          </a:p>
          <a:p>
            <a:pPr marL="457200" indent="-457200" algn="l">
              <a:buFont typeface="Arial" panose="020B0604020202020204" pitchFamily="34" charset="0"/>
              <a:buChar char="•"/>
            </a:pPr>
            <a:r>
              <a:rPr lang="en-AU" b="1" dirty="0" smtClean="0">
                <a:latin typeface="Arial" pitchFamily="34" charset="0"/>
                <a:cs typeface="Arial" pitchFamily="34" charset="0"/>
              </a:rPr>
              <a:t>Can’t double dip with units of competency under dual accreditation BOSTES</a:t>
            </a:r>
            <a:endParaRPr lang="en-AU" b="1" dirty="0">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406508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1268760"/>
            <a:ext cx="8062912" cy="3168352"/>
          </a:xfrm>
        </p:spPr>
        <p:txBody>
          <a:bodyPr>
            <a:normAutofit fontScale="85000" lnSpcReduction="20000"/>
          </a:bodyPr>
          <a:lstStyle/>
          <a:p>
            <a:pPr algn="l"/>
            <a:r>
              <a:rPr lang="en-AU" sz="4000" b="1" dirty="0" smtClean="0">
                <a:solidFill>
                  <a:schemeClr val="accent1">
                    <a:lumMod val="75000"/>
                  </a:schemeClr>
                </a:solidFill>
              </a:rPr>
              <a:t>Work Placement</a:t>
            </a:r>
          </a:p>
          <a:p>
            <a:pPr algn="l"/>
            <a:endParaRPr lang="en-AU" sz="4000" dirty="0" smtClean="0"/>
          </a:p>
          <a:p>
            <a:pPr algn="l"/>
            <a:r>
              <a:rPr lang="en-AU" b="1" dirty="0" smtClean="0"/>
              <a:t>.   </a:t>
            </a:r>
            <a:r>
              <a:rPr lang="en-AU" b="1" dirty="0"/>
              <a:t> </a:t>
            </a:r>
            <a:r>
              <a:rPr lang="en-AU" b="1" dirty="0" smtClean="0">
                <a:latin typeface="Arial" pitchFamily="34" charset="0"/>
                <a:cs typeface="Arial" pitchFamily="34" charset="0"/>
              </a:rPr>
              <a:t>Not mandatory but encouraged.</a:t>
            </a:r>
          </a:p>
          <a:p>
            <a:pPr algn="l"/>
            <a:r>
              <a:rPr lang="en-AU" b="1" dirty="0" smtClean="0">
                <a:latin typeface="Arial" pitchFamily="34" charset="0"/>
                <a:cs typeface="Arial" pitchFamily="34" charset="0"/>
              </a:rPr>
              <a:t>.    Please complete a work ready program before    </a:t>
            </a:r>
          </a:p>
          <a:p>
            <a:pPr algn="l"/>
            <a:r>
              <a:rPr lang="en-AU" b="1" dirty="0" smtClean="0">
                <a:latin typeface="Arial" pitchFamily="34" charset="0"/>
                <a:cs typeface="Arial" pitchFamily="34" charset="0"/>
              </a:rPr>
              <a:t>     students go out. </a:t>
            </a:r>
          </a:p>
          <a:p>
            <a:pPr algn="l"/>
            <a:r>
              <a:rPr lang="en-AU" b="1" dirty="0" smtClean="0">
                <a:latin typeface="Arial" pitchFamily="34" charset="0"/>
                <a:cs typeface="Arial" pitchFamily="34" charset="0"/>
              </a:rPr>
              <a:t>.    The teacher still has duty of care</a:t>
            </a:r>
          </a:p>
          <a:p>
            <a:pPr algn="l"/>
            <a:r>
              <a:rPr lang="en-AU" b="1" dirty="0" smtClean="0">
                <a:latin typeface="Arial" pitchFamily="34" charset="0"/>
                <a:cs typeface="Arial" pitchFamily="34" charset="0"/>
              </a:rPr>
              <a:t>.    Risk assessment</a:t>
            </a:r>
          </a:p>
          <a:p>
            <a:pPr algn="l"/>
            <a:r>
              <a:rPr lang="en-AU" dirty="0" smtClean="0"/>
              <a:t>  </a:t>
            </a: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48123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1512168"/>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b="1" dirty="0" smtClean="0"/>
              <a:t>Modes of Delivery</a:t>
            </a:r>
            <a:r>
              <a:rPr lang="en-AU" sz="4000" dirty="0"/>
              <a:t/>
            </a:r>
            <a:br>
              <a:rPr lang="en-AU" sz="4000" dirty="0"/>
            </a:br>
            <a:endParaRPr lang="en-AU" dirty="0"/>
          </a:p>
        </p:txBody>
      </p:sp>
      <p:sp>
        <p:nvSpPr>
          <p:cNvPr id="3" name="Subtitle 2"/>
          <p:cNvSpPr>
            <a:spLocks noGrp="1"/>
          </p:cNvSpPr>
          <p:nvPr>
            <p:ph type="subTitle" idx="1"/>
          </p:nvPr>
        </p:nvSpPr>
        <p:spPr>
          <a:xfrm>
            <a:off x="540544" y="1556792"/>
            <a:ext cx="8062912" cy="3960440"/>
          </a:xfrm>
        </p:spPr>
        <p:txBody>
          <a:bodyPr>
            <a:normAutofit/>
          </a:bodyPr>
          <a:lstStyle/>
          <a:p>
            <a:pPr algn="l"/>
            <a:endParaRPr lang="en-AU" dirty="0" smtClean="0"/>
          </a:p>
          <a:p>
            <a:pPr marL="457200" indent="-457200" algn="l">
              <a:buFont typeface="Arial" panose="020B0604020202020204" pitchFamily="34" charset="0"/>
              <a:buChar char="•"/>
            </a:pPr>
            <a:r>
              <a:rPr lang="en-AU" b="1" dirty="0" smtClean="0"/>
              <a:t>Normal timetable</a:t>
            </a:r>
          </a:p>
          <a:p>
            <a:pPr marL="457200" indent="-457200" algn="l">
              <a:buFont typeface="Arial" panose="020B0604020202020204" pitchFamily="34" charset="0"/>
              <a:buChar char="•"/>
            </a:pPr>
            <a:r>
              <a:rPr lang="en-AU" b="1" dirty="0" smtClean="0"/>
              <a:t>Off line block e.g. every Friday</a:t>
            </a:r>
          </a:p>
          <a:p>
            <a:pPr marL="457200" indent="-457200" algn="l">
              <a:buFont typeface="Arial" panose="020B0604020202020204" pitchFamily="34" charset="0"/>
              <a:buChar char="•"/>
            </a:pPr>
            <a:r>
              <a:rPr lang="en-AU" b="1" dirty="0" smtClean="0"/>
              <a:t>One to one- personalised , withdrawal,</a:t>
            </a:r>
          </a:p>
          <a:p>
            <a:pPr marL="457200" indent="-457200" algn="l">
              <a:buFont typeface="Arial" panose="020B0604020202020204" pitchFamily="34" charset="0"/>
              <a:buChar char="•"/>
            </a:pPr>
            <a:r>
              <a:rPr lang="en-AU" b="1" dirty="0" smtClean="0"/>
              <a:t>Non face to face- online units e.g. </a:t>
            </a:r>
            <a:r>
              <a:rPr lang="en-AU" b="1" dirty="0"/>
              <a:t>D</a:t>
            </a:r>
            <a:r>
              <a:rPr lang="en-AU" b="1" dirty="0" smtClean="0"/>
              <a:t>istance Education, Moodle</a:t>
            </a:r>
          </a:p>
          <a:p>
            <a:pPr marL="457200" indent="-457200" algn="l">
              <a:buFont typeface="Arial" panose="020B0604020202020204" pitchFamily="34" charset="0"/>
              <a:buChar char="•"/>
            </a:pPr>
            <a:r>
              <a:rPr lang="en-AU" b="1" dirty="0" smtClean="0"/>
              <a:t>Specialised settings e.g. Support units</a:t>
            </a:r>
          </a:p>
          <a:p>
            <a:pPr marL="457200" indent="-457200" algn="l">
              <a:buFont typeface="Arial" panose="020B0604020202020204" pitchFamily="34" charset="0"/>
              <a:buChar char="•"/>
            </a:pPr>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69" y="602128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60796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sp>
        <p:nvSpPr>
          <p:cNvPr id="3" name="Subtitle 2"/>
          <p:cNvSpPr>
            <a:spLocks noGrp="1"/>
          </p:cNvSpPr>
          <p:nvPr>
            <p:ph type="subTitle" idx="1"/>
          </p:nvPr>
        </p:nvSpPr>
        <p:spPr>
          <a:xfrm>
            <a:off x="540544" y="2492896"/>
            <a:ext cx="8062912" cy="1944216"/>
          </a:xfrm>
        </p:spPr>
        <p:txBody>
          <a:bodyPr>
            <a:normAutofit/>
          </a:bodyPr>
          <a:lstStyle/>
          <a:p>
            <a:pPr algn="ctr"/>
            <a:r>
              <a:rPr lang="en-AU" sz="3600" b="1" dirty="0" smtClean="0">
                <a:solidFill>
                  <a:schemeClr val="accent1">
                    <a:lumMod val="75000"/>
                  </a:schemeClr>
                </a:solidFill>
                <a:latin typeface="Arial" pitchFamily="34" charset="0"/>
                <a:cs typeface="Arial" pitchFamily="34" charset="0"/>
              </a:rPr>
              <a:t>Examples of Tamworth RTO  Implementation</a:t>
            </a:r>
            <a:endParaRPr lang="en-AU" sz="3600" b="1" dirty="0">
              <a:solidFill>
                <a:schemeClr val="accent1">
                  <a:lumMod val="75000"/>
                </a:schemeClr>
              </a:solidFill>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019" y="476672"/>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600840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l"/>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3600" dirty="0"/>
              <a:t/>
            </a:r>
            <a:br>
              <a:rPr lang="en-AU" sz="3600" dirty="0"/>
            </a:br>
            <a:r>
              <a:rPr lang="en-AU" sz="4000" dirty="0"/>
              <a:t/>
            </a:r>
            <a:br>
              <a:rPr lang="en-AU" sz="4000" dirty="0"/>
            </a:br>
            <a:endParaRPr lang="en-AU" dirty="0"/>
          </a:p>
        </p:txBody>
      </p:sp>
      <p:sp>
        <p:nvSpPr>
          <p:cNvPr id="3" name="Subtitle 2"/>
          <p:cNvSpPr>
            <a:spLocks noGrp="1"/>
          </p:cNvSpPr>
          <p:nvPr>
            <p:ph type="subTitle" idx="1"/>
          </p:nvPr>
        </p:nvSpPr>
        <p:spPr>
          <a:xfrm>
            <a:off x="540544" y="1988840"/>
            <a:ext cx="8062912" cy="4104456"/>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lvl="0" algn="ctr">
              <a:buClr>
                <a:srgbClr val="FF388C"/>
              </a:buClr>
            </a:pPr>
            <a:r>
              <a:rPr lang="en-AU" sz="3900" dirty="0" smtClean="0">
                <a:ln>
                  <a:solidFill>
                    <a:srgbClr val="666666"/>
                  </a:solidFill>
                </a:ln>
                <a:solidFill>
                  <a:prstClr val="white">
                    <a:tint val="75000"/>
                  </a:prstClr>
                </a:solidFill>
              </a:rPr>
              <a:t> </a:t>
            </a:r>
            <a:r>
              <a:rPr lang="en-AU" sz="3900" dirty="0">
                <a:ln>
                  <a:solidFill>
                    <a:srgbClr val="666666"/>
                  </a:solidFill>
                </a:ln>
                <a:solidFill>
                  <a:prstClr val="white">
                    <a:tint val="75000"/>
                  </a:prstClr>
                </a:solidFill>
              </a:rPr>
              <a:t>Taree </a:t>
            </a:r>
            <a:r>
              <a:rPr lang="en-AU" sz="3900" dirty="0" smtClean="0">
                <a:ln>
                  <a:solidFill>
                    <a:srgbClr val="666666"/>
                  </a:solidFill>
                </a:ln>
                <a:solidFill>
                  <a:prstClr val="white">
                    <a:tint val="75000"/>
                  </a:prstClr>
                </a:solidFill>
              </a:rPr>
              <a:t>High School</a:t>
            </a:r>
            <a:endParaRPr lang="en-AU" sz="3900" dirty="0">
              <a:ln>
                <a:solidFill>
                  <a:srgbClr val="666666"/>
                </a:solidFill>
              </a:ln>
              <a:solidFill>
                <a:prstClr val="white">
                  <a:tint val="75000"/>
                </a:prstClr>
              </a:solidFill>
            </a:endParaRPr>
          </a:p>
          <a:p>
            <a:pPr lvl="0" algn="l">
              <a:buClr>
                <a:srgbClr val="FF388C"/>
              </a:buClr>
            </a:pPr>
            <a:endParaRPr lang="en-AU" sz="1800" dirty="0">
              <a:ln>
                <a:solidFill>
                  <a:srgbClr val="666666"/>
                </a:solidFill>
              </a:ln>
              <a:solidFill>
                <a:prstClr val="white">
                  <a:tint val="75000"/>
                </a:prstClr>
              </a:solidFill>
            </a:endParaRPr>
          </a:p>
          <a:p>
            <a:pPr lvl="0" algn="l">
              <a:buClr>
                <a:srgbClr val="FF388C"/>
              </a:buClr>
            </a:pPr>
            <a:r>
              <a:rPr lang="en-AU" sz="2400" dirty="0" smtClean="0">
                <a:ln>
                  <a:solidFill>
                    <a:srgbClr val="666666"/>
                  </a:solidFill>
                </a:ln>
                <a:solidFill>
                  <a:srgbClr val="FF388C">
                    <a:lumMod val="75000"/>
                  </a:srgbClr>
                </a:solidFill>
              </a:rPr>
              <a:t>Model 1:</a:t>
            </a:r>
            <a:r>
              <a:rPr lang="en-AU" sz="2400" dirty="0" smtClean="0">
                <a:ln>
                  <a:solidFill>
                    <a:srgbClr val="666666"/>
                  </a:solidFill>
                </a:ln>
                <a:solidFill>
                  <a:prstClr val="white">
                    <a:tint val="75000"/>
                  </a:prstClr>
                </a:solidFill>
              </a:rPr>
              <a:t> </a:t>
            </a:r>
            <a:r>
              <a:rPr lang="en-AU" sz="2400" dirty="0">
                <a:ln>
                  <a:solidFill>
                    <a:srgbClr val="666666"/>
                  </a:solidFill>
                </a:ln>
                <a:solidFill>
                  <a:prstClr val="white">
                    <a:tint val="75000"/>
                  </a:prstClr>
                </a:solidFill>
              </a:rPr>
              <a:t>class of 22, timetabled, growing vegetables and herbs for market stall </a:t>
            </a:r>
            <a:r>
              <a:rPr lang="en-AU" sz="2400" dirty="0" smtClean="0">
                <a:ln>
                  <a:solidFill>
                    <a:srgbClr val="666666"/>
                  </a:solidFill>
                </a:ln>
                <a:solidFill>
                  <a:prstClr val="white">
                    <a:tint val="75000"/>
                  </a:prstClr>
                </a:solidFill>
              </a:rPr>
              <a:t>was the first project.</a:t>
            </a:r>
            <a:endParaRPr lang="en-AU" sz="2400" dirty="0">
              <a:ln>
                <a:solidFill>
                  <a:srgbClr val="666666"/>
                </a:solidFill>
              </a:ln>
              <a:solidFill>
                <a:prstClr val="white">
                  <a:tint val="75000"/>
                </a:prstClr>
              </a:solidFill>
            </a:endParaRPr>
          </a:p>
          <a:p>
            <a:pPr lvl="0" algn="l">
              <a:buClr>
                <a:srgbClr val="FF388C"/>
              </a:buClr>
            </a:pPr>
            <a:endParaRPr lang="en-AU" sz="2400" dirty="0">
              <a:ln>
                <a:solidFill>
                  <a:srgbClr val="666666"/>
                </a:solidFill>
              </a:ln>
              <a:solidFill>
                <a:prstClr val="white">
                  <a:tint val="75000"/>
                </a:prstClr>
              </a:solidFill>
            </a:endParaRPr>
          </a:p>
          <a:p>
            <a:pPr lvl="0" algn="l">
              <a:buClr>
                <a:srgbClr val="FF388C"/>
              </a:buClr>
            </a:pPr>
            <a:r>
              <a:rPr lang="en-AU" sz="2400" dirty="0" smtClean="0">
                <a:ln>
                  <a:solidFill>
                    <a:srgbClr val="666666"/>
                  </a:solidFill>
                </a:ln>
                <a:solidFill>
                  <a:srgbClr val="FF388C">
                    <a:lumMod val="75000"/>
                  </a:srgbClr>
                </a:solidFill>
              </a:rPr>
              <a:t>Model 2:</a:t>
            </a:r>
            <a:r>
              <a:rPr lang="en-AU" sz="2400" dirty="0" smtClean="0">
                <a:ln>
                  <a:solidFill>
                    <a:srgbClr val="666666"/>
                  </a:solidFill>
                </a:ln>
                <a:solidFill>
                  <a:prstClr val="white">
                    <a:tint val="75000"/>
                  </a:prstClr>
                </a:solidFill>
              </a:rPr>
              <a:t> </a:t>
            </a:r>
            <a:r>
              <a:rPr lang="en-AU" sz="2400" dirty="0">
                <a:ln>
                  <a:solidFill>
                    <a:srgbClr val="666666"/>
                  </a:solidFill>
                </a:ln>
                <a:solidFill>
                  <a:prstClr val="white">
                    <a:tint val="75000"/>
                  </a:prstClr>
                </a:solidFill>
              </a:rPr>
              <a:t>Individual Learning Plan, in library, attend anytime, careers teacher gives lessons, some online</a:t>
            </a:r>
            <a:r>
              <a:rPr lang="en-AU" sz="2400" dirty="0" smtClean="0">
                <a:ln>
                  <a:solidFill>
                    <a:srgbClr val="666666"/>
                  </a:solidFill>
                </a:ln>
                <a:solidFill>
                  <a:prstClr val="white">
                    <a:tint val="75000"/>
                  </a:prstClr>
                </a:solidFill>
              </a:rPr>
              <a:t>. 10 students-5 Year 11 and 5 Year 12. Good attendance and retention. </a:t>
            </a:r>
          </a:p>
          <a:p>
            <a:pPr lvl="0" algn="l">
              <a:buClr>
                <a:srgbClr val="FF388C"/>
              </a:buClr>
            </a:pPr>
            <a:endParaRPr lang="en-AU" sz="2800" dirty="0">
              <a:ln>
                <a:solidFill>
                  <a:srgbClr val="666666"/>
                </a:solidFill>
              </a:ln>
              <a:solidFill>
                <a:prstClr val="white">
                  <a:tint val="75000"/>
                </a:prstClr>
              </a:solidFill>
            </a:endParaRPr>
          </a:p>
          <a:p>
            <a:pPr algn="l"/>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971600" y="764704"/>
            <a:ext cx="7416824" cy="954107"/>
          </a:xfrm>
          <a:prstGeom prst="rect">
            <a:avLst/>
          </a:prstGeom>
        </p:spPr>
        <p:txBody>
          <a:bodyPr wrap="square">
            <a:spAutoFit/>
          </a:bodyPr>
          <a:lstStyle/>
          <a:p>
            <a:pPr algn="ctr"/>
            <a:r>
              <a:rPr lang="en-AU" sz="2800" dirty="0"/>
              <a:t>Examples of Implementation in the Tamworth </a:t>
            </a:r>
            <a:r>
              <a:rPr lang="en-AU" sz="2800" dirty="0" smtClean="0"/>
              <a:t>RTO 90162</a:t>
            </a:r>
            <a:endParaRPr lang="en-AU" sz="2800" dirty="0"/>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28129"/>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962931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370743"/>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39552" y="476672"/>
            <a:ext cx="8062912" cy="4392488"/>
          </a:xfrm>
        </p:spPr>
        <p:txBody>
          <a:bodyPr>
            <a:normAutofit fontScale="25000" lnSpcReduction="20000"/>
          </a:bodyPr>
          <a:lstStyle/>
          <a:p>
            <a:pPr algn="ctr"/>
            <a:r>
              <a:rPr lang="en-AU" sz="9600" b="1" dirty="0" smtClean="0">
                <a:solidFill>
                  <a:schemeClr val="accent1">
                    <a:lumMod val="75000"/>
                  </a:schemeClr>
                </a:solidFill>
                <a:latin typeface="Arial" pitchFamily="34" charset="0"/>
                <a:cs typeface="Arial" pitchFamily="34" charset="0"/>
              </a:rPr>
              <a:t>History</a:t>
            </a:r>
          </a:p>
          <a:p>
            <a:pPr algn="l"/>
            <a:endParaRPr lang="en-AU" sz="6400" b="1" dirty="0" smtClean="0">
              <a:solidFill>
                <a:schemeClr val="accent1">
                  <a:lumMod val="75000"/>
                </a:schemeClr>
              </a:solidFill>
              <a:latin typeface="Arial" pitchFamily="34" charset="0"/>
              <a:cs typeface="Arial" pitchFamily="34" charset="0"/>
            </a:endParaRPr>
          </a:p>
          <a:p>
            <a:pPr algn="l"/>
            <a:r>
              <a:rPr lang="en-AU" sz="6400" b="1" dirty="0" smtClean="0">
                <a:latin typeface="Arial" pitchFamily="34" charset="0"/>
                <a:cs typeface="Arial" pitchFamily="34" charset="0"/>
              </a:rPr>
              <a:t>Tamworth RTO 90162 commenced training teachers for a pilot program in   </a:t>
            </a:r>
          </a:p>
          <a:p>
            <a:pPr algn="l"/>
            <a:r>
              <a:rPr lang="en-AU" sz="6400" b="1" dirty="0">
                <a:latin typeface="Arial" pitchFamily="34" charset="0"/>
                <a:cs typeface="Arial" pitchFamily="34" charset="0"/>
              </a:rPr>
              <a:t> </a:t>
            </a:r>
            <a:r>
              <a:rPr lang="en-AU" sz="6400" b="1" dirty="0" smtClean="0">
                <a:latin typeface="Arial" pitchFamily="34" charset="0"/>
                <a:cs typeface="Arial" pitchFamily="34" charset="0"/>
              </a:rPr>
              <a:t>2015</a:t>
            </a:r>
          </a:p>
          <a:p>
            <a:pPr algn="l"/>
            <a:endParaRPr lang="en-AU" sz="6400" b="1" dirty="0" smtClean="0">
              <a:latin typeface="Arial" pitchFamily="34" charset="0"/>
              <a:cs typeface="Arial" pitchFamily="34" charset="0"/>
            </a:endParaRPr>
          </a:p>
          <a:p>
            <a:pPr algn="l"/>
            <a:r>
              <a:rPr lang="en-AU" sz="6400" b="1" dirty="0" smtClean="0">
                <a:latin typeface="Arial" pitchFamily="34" charset="0"/>
                <a:cs typeface="Arial" pitchFamily="34" charset="0"/>
              </a:rPr>
              <a:t>Numbers begun with 20 but demand turned to 87</a:t>
            </a:r>
          </a:p>
          <a:p>
            <a:pPr algn="l"/>
            <a:endParaRPr lang="en-AU" sz="6400" b="1" dirty="0">
              <a:latin typeface="Arial" pitchFamily="34" charset="0"/>
              <a:cs typeface="Arial" pitchFamily="34" charset="0"/>
            </a:endParaRPr>
          </a:p>
          <a:p>
            <a:pPr algn="l"/>
            <a:r>
              <a:rPr lang="en-AU" sz="6400" b="1" dirty="0" smtClean="0">
                <a:latin typeface="Arial" pitchFamily="34" charset="0"/>
                <a:cs typeface="Arial" pitchFamily="34" charset="0"/>
              </a:rPr>
              <a:t>In 2016 20 schools chose to implement FSK Certificate II 20113 Skills for Work and Vocational Pathways.</a:t>
            </a:r>
          </a:p>
          <a:p>
            <a:pPr algn="l"/>
            <a:r>
              <a:rPr lang="en-AU" sz="6400" b="1" dirty="0">
                <a:latin typeface="Arial" pitchFamily="34" charset="0"/>
                <a:cs typeface="Arial" pitchFamily="34" charset="0"/>
              </a:rPr>
              <a:t> </a:t>
            </a:r>
          </a:p>
          <a:p>
            <a:pPr algn="l"/>
            <a:r>
              <a:rPr lang="en-AU" sz="6400" b="1" dirty="0" smtClean="0">
                <a:latin typeface="Arial" pitchFamily="34" charset="0"/>
                <a:cs typeface="Arial" pitchFamily="34" charset="0"/>
              </a:rPr>
              <a:t>According to BOSTES 2016 we have 219 students enrolled </a:t>
            </a:r>
          </a:p>
          <a:p>
            <a:pPr algn="l"/>
            <a:endParaRPr lang="en-AU" sz="6400" b="1" dirty="0" smtClean="0">
              <a:latin typeface="Arial" pitchFamily="34" charset="0"/>
              <a:cs typeface="Arial" pitchFamily="34" charset="0"/>
            </a:endParaRPr>
          </a:p>
          <a:p>
            <a:pPr algn="l"/>
            <a:r>
              <a:rPr lang="en-AU" sz="6400" b="1" dirty="0" smtClean="0">
                <a:latin typeface="Arial" pitchFamily="34" charset="0"/>
                <a:cs typeface="Arial" pitchFamily="34" charset="0"/>
              </a:rPr>
              <a:t>In 2016 an EOI was put out for  Round 2.</a:t>
            </a:r>
          </a:p>
          <a:p>
            <a:pPr algn="l"/>
            <a:endParaRPr lang="en-AU" sz="6400" b="1" dirty="0">
              <a:latin typeface="Arial" pitchFamily="34" charset="0"/>
              <a:cs typeface="Arial" pitchFamily="34" charset="0"/>
            </a:endParaRPr>
          </a:p>
          <a:p>
            <a:pPr algn="l"/>
            <a:r>
              <a:rPr lang="en-AU" sz="6400" b="1" dirty="0" smtClean="0">
                <a:latin typeface="Arial" pitchFamily="34" charset="0"/>
                <a:cs typeface="Arial" pitchFamily="34" charset="0"/>
              </a:rPr>
              <a:t>Again 20 teachers but grew to 102</a:t>
            </a:r>
          </a:p>
          <a:p>
            <a:pPr algn="l"/>
            <a:endParaRPr lang="en-AU" sz="6400" b="1" dirty="0">
              <a:latin typeface="Arial" pitchFamily="34" charset="0"/>
              <a:cs typeface="Arial" pitchFamily="34" charset="0"/>
            </a:endParaRPr>
          </a:p>
          <a:p>
            <a:pPr algn="l"/>
            <a:r>
              <a:rPr lang="en-AU" sz="6400" b="1" dirty="0" smtClean="0">
                <a:latin typeface="Arial" pitchFamily="34" charset="0"/>
                <a:cs typeface="Arial" pitchFamily="34" charset="0"/>
              </a:rPr>
              <a:t>Currently facilitating Certificate IV40110 TAE to teachers who require this qualification</a:t>
            </a:r>
          </a:p>
          <a:p>
            <a:pPr algn="ctr"/>
            <a:endParaRPr lang="en-AU" dirty="0" smtClean="0"/>
          </a:p>
          <a:p>
            <a:endParaRPr lang="en-AU" dirty="0" smtClean="0"/>
          </a:p>
          <a:p>
            <a:r>
              <a:rPr lang="en-AU" dirty="0"/>
              <a:t> </a:t>
            </a: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2" descr="C:\Users\ASONNTAG\AppData\Local\Microsoft\Windows\Temporary Internet Files\Content.Outlook\AZPQDWZ4\doe_public_schools_logo_fc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474" y="6093296"/>
            <a:ext cx="1734316" cy="53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671032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b="1" dirty="0" smtClean="0"/>
              <a:t>Kyogle High School</a:t>
            </a: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1772816"/>
            <a:ext cx="8062912" cy="3528392"/>
          </a:xfrm>
        </p:spPr>
        <p:txBody>
          <a:bodyPr>
            <a:normAutofit/>
          </a:bodyPr>
          <a:lstStyle/>
          <a:p>
            <a:pPr algn="l"/>
            <a:r>
              <a:rPr lang="en-AU" sz="3200" b="1" dirty="0" smtClean="0">
                <a:latin typeface="Arial" pitchFamily="34" charset="0"/>
                <a:cs typeface="Arial" pitchFamily="34" charset="0"/>
              </a:rPr>
              <a:t>Statement of attainment 120 Hour course. </a:t>
            </a:r>
          </a:p>
          <a:p>
            <a:pPr algn="l"/>
            <a:endParaRPr lang="en-AU" sz="3200" b="1" dirty="0">
              <a:latin typeface="Arial" pitchFamily="34" charset="0"/>
              <a:cs typeface="Arial" pitchFamily="34" charset="0"/>
            </a:endParaRPr>
          </a:p>
          <a:p>
            <a:pPr algn="l"/>
            <a:r>
              <a:rPr lang="en-AU" sz="3200" b="1" dirty="0" smtClean="0">
                <a:latin typeface="Arial" pitchFamily="34" charset="0"/>
                <a:cs typeface="Arial" pitchFamily="34" charset="0"/>
              </a:rPr>
              <a:t>Delivered to all Year 10 careers classes (3) plus a quality learning program.</a:t>
            </a:r>
            <a:endParaRPr lang="en-AU" sz="3200" b="1" dirty="0">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762" y="26064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0827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764704"/>
            <a:ext cx="8062912" cy="1224136"/>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b="1" dirty="0"/>
              <a:t>Distance </a:t>
            </a:r>
            <a:r>
              <a:rPr lang="en-AU" b="1" dirty="0" smtClean="0"/>
              <a:t>Education </a:t>
            </a:r>
            <a:r>
              <a:rPr lang="en-AU" sz="4000" dirty="0"/>
              <a:t/>
            </a:r>
            <a:br>
              <a:rPr lang="en-AU" sz="4000" dirty="0"/>
            </a:br>
            <a:endParaRPr lang="en-AU" dirty="0"/>
          </a:p>
        </p:txBody>
      </p:sp>
      <p:sp>
        <p:nvSpPr>
          <p:cNvPr id="3" name="Subtitle 2"/>
          <p:cNvSpPr>
            <a:spLocks noGrp="1"/>
          </p:cNvSpPr>
          <p:nvPr>
            <p:ph type="subTitle" idx="1"/>
          </p:nvPr>
        </p:nvSpPr>
        <p:spPr>
          <a:xfrm>
            <a:off x="540544" y="1124744"/>
            <a:ext cx="8062912" cy="4104456"/>
          </a:xfrm>
        </p:spPr>
        <p:txBody>
          <a:bodyPr>
            <a:normAutofit fontScale="25000" lnSpcReduction="20000"/>
          </a:bodyPr>
          <a:lstStyle/>
          <a:p>
            <a:pPr algn="l"/>
            <a:endParaRPr lang="en-AU" sz="7300" dirty="0" smtClean="0"/>
          </a:p>
          <a:p>
            <a:pPr algn="l"/>
            <a:r>
              <a:rPr lang="en-AU" sz="12800" b="1" dirty="0" smtClean="0">
                <a:latin typeface="Arial" pitchFamily="34" charset="0"/>
                <a:cs typeface="Arial" pitchFamily="34" charset="0"/>
              </a:rPr>
              <a:t>Camden Haven and Southern Cross Distance Education</a:t>
            </a:r>
          </a:p>
          <a:p>
            <a:pPr algn="l"/>
            <a:endParaRPr lang="en-AU" sz="12800" b="1" dirty="0" smtClean="0">
              <a:latin typeface="Arial" pitchFamily="34" charset="0"/>
              <a:cs typeface="Arial" pitchFamily="34" charset="0"/>
            </a:endParaRPr>
          </a:p>
          <a:p>
            <a:pPr algn="l"/>
            <a:r>
              <a:rPr lang="en-AU" sz="12800" b="1" dirty="0" smtClean="0">
                <a:latin typeface="Arial" pitchFamily="34" charset="0"/>
                <a:cs typeface="Arial" pitchFamily="34" charset="0"/>
              </a:rPr>
              <a:t>Online Learning with minimum face to face.</a:t>
            </a:r>
          </a:p>
          <a:p>
            <a:pPr algn="l"/>
            <a:endParaRPr lang="en-AU" sz="12800" b="1" dirty="0" smtClean="0">
              <a:latin typeface="Arial" pitchFamily="34" charset="0"/>
              <a:cs typeface="Arial" pitchFamily="34" charset="0"/>
            </a:endParaRPr>
          </a:p>
          <a:p>
            <a:pPr algn="l"/>
            <a:r>
              <a:rPr lang="en-AU" sz="12800" b="1" dirty="0" smtClean="0">
                <a:latin typeface="Arial" pitchFamily="34" charset="0"/>
                <a:cs typeface="Arial" pitchFamily="34" charset="0"/>
              </a:rPr>
              <a:t>120 and 180 hour courses</a:t>
            </a:r>
          </a:p>
          <a:p>
            <a:pPr algn="l"/>
            <a:r>
              <a:rPr lang="en-AU" sz="12800" b="1" dirty="0" smtClean="0">
                <a:latin typeface="Arial" pitchFamily="34" charset="0"/>
                <a:cs typeface="Arial" pitchFamily="34" charset="0"/>
              </a:rPr>
              <a:t>Business services focus to start with</a:t>
            </a:r>
            <a:r>
              <a:rPr lang="en-AU" sz="12800" b="1" dirty="0">
                <a:latin typeface="Arial" pitchFamily="34" charset="0"/>
                <a:cs typeface="Arial" pitchFamily="34" charset="0"/>
              </a:rPr>
              <a:t> e</a:t>
            </a:r>
            <a:r>
              <a:rPr lang="en-AU" sz="12800" b="1" dirty="0" smtClean="0">
                <a:latin typeface="Arial" pitchFamily="34" charset="0"/>
                <a:cs typeface="Arial" pitchFamily="34" charset="0"/>
              </a:rPr>
              <a:t>xpansion to other industry areas</a:t>
            </a:r>
          </a:p>
          <a:p>
            <a:pPr algn="l"/>
            <a:endParaRPr lang="en-AU" sz="12800" b="1" dirty="0"/>
          </a:p>
          <a:p>
            <a:pPr algn="l"/>
            <a:endParaRPr lang="en-AU" sz="4000" dirty="0" smtClean="0"/>
          </a:p>
          <a:p>
            <a:pPr algn="l"/>
            <a:endParaRPr lang="en-AU" sz="4000" dirty="0" smtClean="0"/>
          </a:p>
          <a:p>
            <a:pPr algn="l"/>
            <a:r>
              <a:rPr lang="en-AU" sz="2600" dirty="0" smtClean="0"/>
              <a:t>On-line learning</a:t>
            </a:r>
            <a:endParaRPr lang="en-AU" sz="2600"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634852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97843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b="1" dirty="0" smtClean="0"/>
              <a:t>Moree Secondary College </a:t>
            </a:r>
            <a:endParaRPr lang="en-AU" sz="4900" b="1" dirty="0"/>
          </a:p>
        </p:txBody>
      </p:sp>
      <p:sp>
        <p:nvSpPr>
          <p:cNvPr id="3" name="Subtitle 2"/>
          <p:cNvSpPr>
            <a:spLocks noGrp="1"/>
          </p:cNvSpPr>
          <p:nvPr>
            <p:ph type="subTitle" idx="1"/>
          </p:nvPr>
        </p:nvSpPr>
        <p:spPr>
          <a:xfrm>
            <a:off x="540544" y="1984065"/>
            <a:ext cx="8062912" cy="4685295"/>
          </a:xfrm>
        </p:spPr>
        <p:txBody>
          <a:bodyPr>
            <a:normAutofit/>
          </a:bodyPr>
          <a:lstStyle/>
          <a:p>
            <a:pPr algn="ctr"/>
            <a:r>
              <a:rPr lang="en-AU" sz="2800" b="1" dirty="0" smtClean="0"/>
              <a:t>Super Skills Program</a:t>
            </a:r>
          </a:p>
          <a:p>
            <a:pPr algn="ctr"/>
            <a:r>
              <a:rPr lang="en-AU" sz="2000" b="1" dirty="0" smtClean="0"/>
              <a:t>Year 11 Indigenous boys group </a:t>
            </a:r>
          </a:p>
          <a:p>
            <a:pPr algn="ctr"/>
            <a:r>
              <a:rPr lang="en-AU" sz="2000" b="1" dirty="0" smtClean="0"/>
              <a:t>Elder in Residence Program </a:t>
            </a:r>
          </a:p>
          <a:p>
            <a:pPr algn="ctr"/>
            <a:r>
              <a:rPr lang="en-AU" sz="2000" b="1" dirty="0" smtClean="0"/>
              <a:t>240 hour course</a:t>
            </a:r>
          </a:p>
          <a:p>
            <a:pPr algn="ctr"/>
            <a:r>
              <a:rPr lang="en-AU" sz="2000" b="1" dirty="0" smtClean="0"/>
              <a:t>English Studies, SLR, Construction (TAFE), Metals and </a:t>
            </a:r>
            <a:r>
              <a:rPr lang="en-AU" sz="2000" b="1" dirty="0"/>
              <a:t>E</a:t>
            </a:r>
            <a:r>
              <a:rPr lang="en-AU" sz="2000" b="1" dirty="0" smtClean="0"/>
              <a:t>ngineering (TAFE), FSK, Primary Industries,</a:t>
            </a:r>
          </a:p>
          <a:p>
            <a:pPr algn="ctr"/>
            <a:r>
              <a:rPr lang="en-AU" sz="2000" b="1" dirty="0" smtClean="0"/>
              <a:t>60 hour TAFE specialisation (quad bikes, two wheeled motor bikes and Chemical Users Certificate)</a:t>
            </a:r>
          </a:p>
        </p:txBody>
      </p:sp>
      <p:pic>
        <p:nvPicPr>
          <p:cNvPr id="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Picture 2" descr="C:\Users\CCOX5\AppData\Local\Microsoft\Windows\Temporary Internet Files\Content.Outlook\3CS7KVTS\IMG_028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744" y="1556792"/>
            <a:ext cx="2140807" cy="1656184"/>
          </a:xfrm>
          <a:prstGeom prst="rect">
            <a:avLst/>
          </a:prstGeom>
          <a:noFill/>
          <a:extLst>
            <a:ext uri="{909E8E84-426E-40dd-AFC4-6F175D3DCCD1}">
              <a14:hiddenFill xmlns:a14="http://schemas.microsoft.com/office/drawing/2010/main">
                <a:solidFill>
                  <a:srgbClr val="FFFFFF"/>
                </a:solidFill>
              </a14:hiddenFill>
            </a:ext>
          </a:extLst>
        </p:spPr>
      </p:pic>
      <p:pic>
        <p:nvPicPr>
          <p:cNvPr id="552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22760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554858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76672"/>
            <a:ext cx="8062912" cy="2304256"/>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smtClean="0"/>
              <a:t/>
            </a:r>
            <a:br>
              <a:rPr lang="en-AU" sz="4000" dirty="0" smtClean="0"/>
            </a:br>
            <a:r>
              <a:rPr lang="en-AU" sz="4000" dirty="0"/>
              <a:t/>
            </a:r>
            <a:br>
              <a:rPr lang="en-AU" sz="4000" dirty="0"/>
            </a:br>
            <a:r>
              <a:rPr lang="en-AU" sz="4000" b="1" dirty="0" smtClean="0">
                <a:solidFill>
                  <a:schemeClr val="accent1">
                    <a:lumMod val="75000"/>
                  </a:schemeClr>
                </a:solidFill>
              </a:rPr>
              <a:t>Case Study</a:t>
            </a:r>
            <a:r>
              <a:rPr lang="en-AU" sz="4000" b="1" dirty="0">
                <a:solidFill>
                  <a:schemeClr val="accent1">
                    <a:lumMod val="75000"/>
                  </a:schemeClr>
                </a:solidFill>
              </a:rPr>
              <a:t/>
            </a:r>
            <a:br>
              <a:rPr lang="en-AU" sz="4000" b="1" dirty="0">
                <a:solidFill>
                  <a:schemeClr val="accent1">
                    <a:lumMod val="75000"/>
                  </a:schemeClr>
                </a:solidFill>
              </a:rPr>
            </a:br>
            <a:r>
              <a:rPr lang="en-AU" sz="4000" b="1" dirty="0" smtClean="0">
                <a:solidFill>
                  <a:schemeClr val="tx1"/>
                </a:solidFill>
              </a:rPr>
              <a:t/>
            </a:r>
            <a:br>
              <a:rPr lang="en-AU" sz="4000" b="1" dirty="0" smtClean="0">
                <a:solidFill>
                  <a:schemeClr val="tx1"/>
                </a:solidFill>
              </a:rPr>
            </a:br>
            <a:r>
              <a:rPr lang="en-AU" sz="4000" dirty="0"/>
              <a:t/>
            </a:r>
            <a:br>
              <a:rPr lang="en-AU" sz="4000" dirty="0"/>
            </a:br>
            <a:endParaRPr lang="en-AU" dirty="0"/>
          </a:p>
        </p:txBody>
      </p:sp>
      <p:pic>
        <p:nvPicPr>
          <p:cNvPr id="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863" y="11926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1962484194"/>
              </p:ext>
            </p:extLst>
          </p:nvPr>
        </p:nvGraphicFramePr>
        <p:xfrm>
          <a:off x="1403648" y="1124744"/>
          <a:ext cx="6410969" cy="4807670"/>
        </p:xfrm>
        <a:graphic>
          <a:graphicData uri="http://schemas.openxmlformats.org/presentationml/2006/ole">
            <mc:AlternateContent xmlns:mc="http://schemas.openxmlformats.org/markup-compatibility/2006">
              <mc:Choice xmlns:v="urn:schemas-microsoft-com:vml" Requires="v">
                <p:oleObj spid="_x0000_s31779" name="Presentation" r:id="rId5" imgW="4570418" imgH="3427323" progId="PowerPoint.Show.12">
                  <p:embed/>
                </p:oleObj>
              </mc:Choice>
              <mc:Fallback>
                <p:oleObj name="Presentation" r:id="rId5" imgW="4570418" imgH="3427323" progId="PowerPoint.Show.12">
                  <p:embed/>
                  <p:pic>
                    <p:nvPicPr>
                      <p:cNvPr id="0" name=""/>
                      <p:cNvPicPr/>
                      <p:nvPr/>
                    </p:nvPicPr>
                    <p:blipFill>
                      <a:blip r:embed="rId6"/>
                      <a:stretch>
                        <a:fillRect/>
                      </a:stretch>
                    </p:blipFill>
                    <p:spPr>
                      <a:xfrm>
                        <a:off x="1403648" y="1124744"/>
                        <a:ext cx="6410969" cy="4807670"/>
                      </a:xfrm>
                      <a:prstGeom prst="rect">
                        <a:avLst/>
                      </a:prstGeom>
                    </p:spPr>
                  </p:pic>
                </p:oleObj>
              </mc:Fallback>
            </mc:AlternateContent>
          </a:graphicData>
        </a:graphic>
      </p:graphicFrame>
    </p:spTree>
    <p:extLst>
      <p:ext uri="{BB962C8B-B14F-4D97-AF65-F5344CB8AC3E}">
        <p14:creationId xmlns:p14="http://schemas.microsoft.com/office/powerpoint/2010/main" val="15661470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0589"/>
            <a:ext cx="8640960" cy="836578"/>
          </a:xfrm>
        </p:spPr>
        <p:txBody>
          <a:bodyPr>
            <a:normAutofit/>
          </a:bodyPr>
          <a:lstStyle/>
          <a:p>
            <a:pPr algn="l">
              <a:defRPr/>
            </a:pPr>
            <a:r>
              <a:rPr lang="en-AU" sz="2000" dirty="0" smtClean="0">
                <a:solidFill>
                  <a:schemeClr val="tx1"/>
                </a:solidFill>
              </a:rPr>
              <a:t>Personal or  School Based  or Community  or  Work Based</a:t>
            </a:r>
            <a:endParaRPr lang="en-AU" sz="2000" dirty="0">
              <a:solidFill>
                <a:schemeClr val="tx1"/>
              </a:solidFill>
            </a:endParaRPr>
          </a:p>
        </p:txBody>
      </p:sp>
      <p:sp>
        <p:nvSpPr>
          <p:cNvPr id="49155" name="Text Placeholder 2"/>
          <p:cNvSpPr>
            <a:spLocks noGrp="1"/>
          </p:cNvSpPr>
          <p:nvPr>
            <p:ph type="body" sz="half" idx="2"/>
          </p:nvPr>
        </p:nvSpPr>
        <p:spPr>
          <a:xfrm>
            <a:off x="611560" y="4293097"/>
            <a:ext cx="8208962" cy="1656183"/>
          </a:xfrm>
        </p:spPr>
        <p:txBody>
          <a:bodyPr/>
          <a:lstStyle/>
          <a:p>
            <a:pPr algn="l"/>
            <a:r>
              <a:rPr lang="en-AU" altLang="en-US" sz="2000" b="1" dirty="0" smtClean="0">
                <a:solidFill>
                  <a:schemeClr val="tx1"/>
                </a:solidFill>
              </a:rPr>
              <a:t>Consider….</a:t>
            </a:r>
          </a:p>
          <a:p>
            <a:pPr algn="l"/>
            <a:r>
              <a:rPr lang="en-AU" altLang="en-US" sz="2000" b="1" dirty="0" smtClean="0">
                <a:solidFill>
                  <a:schemeClr val="tx1"/>
                </a:solidFill>
              </a:rPr>
              <a:t>Clientele, Resources</a:t>
            </a:r>
          </a:p>
          <a:p>
            <a:pPr algn="l"/>
            <a:r>
              <a:rPr lang="en-AU" altLang="en-US" sz="2000" b="1" dirty="0" smtClean="0">
                <a:solidFill>
                  <a:schemeClr val="tx1"/>
                </a:solidFill>
              </a:rPr>
              <a:t>Number in group and </a:t>
            </a:r>
          </a:p>
          <a:p>
            <a:pPr algn="l"/>
            <a:r>
              <a:rPr lang="en-AU" altLang="en-US" sz="2000" b="1" dirty="0" smtClean="0">
                <a:solidFill>
                  <a:schemeClr val="tx1"/>
                </a:solidFill>
              </a:rPr>
              <a:t>Length of project </a:t>
            </a:r>
          </a:p>
          <a:p>
            <a:pPr algn="l"/>
            <a:endParaRPr lang="en-AU" altLang="en-US" dirty="0" smtClean="0"/>
          </a:p>
        </p:txBody>
      </p:sp>
      <p:sp>
        <p:nvSpPr>
          <p:cNvPr id="49156" name="Text Placeholder 3"/>
          <p:cNvSpPr>
            <a:spLocks noGrp="1"/>
          </p:cNvSpPr>
          <p:nvPr>
            <p:ph type="body" sz="quarter" idx="10"/>
          </p:nvPr>
        </p:nvSpPr>
        <p:spPr>
          <a:xfrm>
            <a:off x="2373313" y="461963"/>
            <a:ext cx="6302375" cy="719137"/>
          </a:xfrm>
        </p:spPr>
        <p:txBody>
          <a:bodyPr/>
          <a:lstStyle/>
          <a:p>
            <a:r>
              <a:rPr lang="en-AU" altLang="en-US" dirty="0" smtClean="0"/>
              <a:t>Projects can be….</a:t>
            </a:r>
          </a:p>
        </p:txBody>
      </p:sp>
      <p:pic>
        <p:nvPicPr>
          <p:cNvPr id="49158"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8" y="441325"/>
            <a:ext cx="15208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4" descr="C:\Users\CCOX5\AppData\Local\Microsoft\Windows\Temporary Internet Files\Content.IE5\DTUQSZB0\breast-cancer-ribbo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2017663"/>
            <a:ext cx="1936750"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7" descr="C:\Users\CCOX5\AppData\Local\Microsoft\Windows\Temporary Internet Files\Content.IE5\DTUQSZB0\515LNDGm9YL[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6481" y="2017663"/>
            <a:ext cx="1797050" cy="179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10" descr="C:\Users\CCOX5\AppData\Local\Microsoft\Windows\Temporary Internet Files\Content.IE5\KF33K3J2\28-construction-bluprints-full[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68" y="4052269"/>
            <a:ext cx="4032448" cy="2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2" name="Picture 12" descr="C:\Users\CCOX5\AppData\Local\Microsoft\Windows\Temporary Internet Files\Content.IE5\DTUQSZB0\PowerSearchingWithGoogle-Certificate-of-Completion[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3444" y="2287885"/>
            <a:ext cx="2065338" cy="170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34936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764704"/>
            <a:ext cx="8062912" cy="864096"/>
          </a:xfrm>
        </p:spPr>
        <p:txBody>
          <a:bodyPr>
            <a:normAutofit/>
          </a:bodyPr>
          <a:lstStyle/>
          <a:p>
            <a:pPr algn="ctr"/>
            <a:r>
              <a:rPr lang="en-AU" sz="4000" b="1" dirty="0" smtClean="0"/>
              <a:t>Cardiff High School</a:t>
            </a:r>
            <a:endParaRPr lang="en-AU" b="1" dirty="0"/>
          </a:p>
        </p:txBody>
      </p:sp>
      <p:sp>
        <p:nvSpPr>
          <p:cNvPr id="3" name="Subtitle 2"/>
          <p:cNvSpPr>
            <a:spLocks noGrp="1"/>
          </p:cNvSpPr>
          <p:nvPr>
            <p:ph type="subTitle" idx="1"/>
          </p:nvPr>
        </p:nvSpPr>
        <p:spPr>
          <a:xfrm>
            <a:off x="540544" y="1844824"/>
            <a:ext cx="8062912" cy="5112568"/>
          </a:xfrm>
        </p:spPr>
        <p:txBody>
          <a:bodyPr/>
          <a:lstStyle/>
          <a:p>
            <a:pPr algn="ctr"/>
            <a:r>
              <a:rPr lang="en-AU" b="1" dirty="0" smtClean="0"/>
              <a:t>Cinema </a:t>
            </a:r>
            <a:r>
              <a:rPr lang="en-AU" b="1" dirty="0"/>
              <a:t>E</a:t>
            </a:r>
            <a:r>
              <a:rPr lang="en-AU" b="1" dirty="0" smtClean="0"/>
              <a:t>xperience</a:t>
            </a:r>
            <a:endParaRPr lang="en-AU" b="1" dirty="0"/>
          </a:p>
        </p:txBody>
      </p:sp>
      <p:pic>
        <p:nvPicPr>
          <p:cNvPr id="4"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3228175035"/>
              </p:ext>
            </p:extLst>
          </p:nvPr>
        </p:nvGraphicFramePr>
        <p:xfrm>
          <a:off x="3131840" y="4221088"/>
          <a:ext cx="2808287" cy="685800"/>
        </p:xfrm>
        <a:graphic>
          <a:graphicData uri="http://schemas.openxmlformats.org/presentationml/2006/ole">
            <mc:AlternateContent xmlns:mc="http://schemas.openxmlformats.org/markup-compatibility/2006">
              <mc:Choice xmlns:v="urn:schemas-microsoft-com:vml" Requires="v">
                <p:oleObj spid="_x0000_s4158" name="Packager Shell Object" showAsIcon="1" r:id="rId4" imgW="2808360" imgH="685080" progId="Package">
                  <p:embed/>
                </p:oleObj>
              </mc:Choice>
              <mc:Fallback>
                <p:oleObj name="Packager Shell Object" showAsIcon="1" r:id="rId4" imgW="2808360" imgH="685080" progId="Package">
                  <p:embed/>
                  <p:pic>
                    <p:nvPicPr>
                      <p:cNvPr id="0" name=""/>
                      <p:cNvPicPr/>
                      <p:nvPr/>
                    </p:nvPicPr>
                    <p:blipFill>
                      <a:blip r:embed="rId5"/>
                      <a:stretch>
                        <a:fillRect/>
                      </a:stretch>
                    </p:blipFill>
                    <p:spPr>
                      <a:xfrm>
                        <a:off x="3131840" y="4221088"/>
                        <a:ext cx="2808287" cy="685800"/>
                      </a:xfrm>
                      <a:prstGeom prst="rect">
                        <a:avLst/>
                      </a:prstGeom>
                    </p:spPr>
                  </p:pic>
                </p:oleObj>
              </mc:Fallback>
            </mc:AlternateContent>
          </a:graphicData>
        </a:graphic>
      </p:graphicFrame>
      <p:pic>
        <p:nvPicPr>
          <p:cNvPr id="4126" name="Picture 30" descr="C:\Users\CCOX5\AppData\Local\Microsoft\Windows\Temporary Internet Files\Content.IE5\IAGNUJ3T\CINEMA[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1600" y="2492896"/>
            <a:ext cx="7560840" cy="4032052"/>
          </a:xfrm>
          <a:prstGeom prst="rect">
            <a:avLst/>
          </a:prstGeom>
          <a:noFill/>
          <a:extLst>
            <a:ext uri="{909E8E84-426E-40dd-AFC4-6F175D3DCCD1}">
              <a14:hiddenFill xmlns:a14="http://schemas.microsoft.com/office/drawing/2010/main">
                <a:solidFill>
                  <a:srgbClr val="FFFFFF"/>
                </a:solidFill>
              </a14:hiddenFill>
            </a:ext>
          </a:extLst>
        </p:spPr>
      </p:pic>
      <p:pic>
        <p:nvPicPr>
          <p:cNvPr id="4149" name="Picture 5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1269" y="310963"/>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609179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inema Indusrty Experience.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887813" y="1481138"/>
            <a:ext cx="7368374" cy="4525962"/>
          </a:xfrm>
        </p:spPr>
      </p:pic>
      <p:sp>
        <p:nvSpPr>
          <p:cNvPr id="2" name="Title 1"/>
          <p:cNvSpPr>
            <a:spLocks noGrp="1"/>
          </p:cNvSpPr>
          <p:nvPr>
            <p:ph type="title"/>
          </p:nvPr>
        </p:nvSpPr>
        <p:spPr/>
        <p:txBody>
          <a:bodyPr/>
          <a:lstStyle/>
          <a:p>
            <a:pPr algn="ctr"/>
            <a:r>
              <a:rPr lang="en-US" dirty="0" smtClean="0"/>
              <a:t>Cardiff High School</a:t>
            </a:r>
            <a:endParaRPr lang="en-US" dirty="0"/>
          </a:p>
        </p:txBody>
      </p:sp>
      <p:pic>
        <p:nvPicPr>
          <p:cNvPr id="563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616530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47516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01622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b="1" dirty="0" smtClean="0">
                <a:latin typeface="Arial" pitchFamily="34" charset="0"/>
                <a:cs typeface="Arial" pitchFamily="34" charset="0"/>
              </a:rPr>
              <a:t>Whitebridge High School</a:t>
            </a:r>
            <a:r>
              <a:rPr lang="en-AU" sz="4000" dirty="0">
                <a:latin typeface="Arial" pitchFamily="34" charset="0"/>
                <a:cs typeface="Arial" pitchFamily="34" charset="0"/>
              </a:rPr>
              <a:t/>
            </a:r>
            <a:br>
              <a:rPr lang="en-AU" sz="4000" dirty="0">
                <a:latin typeface="Arial" pitchFamily="34" charset="0"/>
                <a:cs typeface="Arial" pitchFamily="34" charset="0"/>
              </a:rPr>
            </a:br>
            <a:r>
              <a:rPr lang="en-AU" sz="4000" b="1" dirty="0" smtClean="0">
                <a:latin typeface="Arial" pitchFamily="34" charset="0"/>
                <a:cs typeface="Arial" pitchFamily="34" charset="0"/>
              </a:rPr>
              <a:t>Beautification Program </a:t>
            </a:r>
            <a:endParaRPr lang="en-AU" b="1" dirty="0">
              <a:latin typeface="Arial" pitchFamily="34" charset="0"/>
              <a:cs typeface="Arial" pitchFamily="34" charset="0"/>
            </a:endParaRPr>
          </a:p>
        </p:txBody>
      </p:sp>
      <p:sp>
        <p:nvSpPr>
          <p:cNvPr id="3" name="Subtitle 2"/>
          <p:cNvSpPr>
            <a:spLocks noGrp="1"/>
          </p:cNvSpPr>
          <p:nvPr>
            <p:ph type="subTitle" idx="1"/>
          </p:nvPr>
        </p:nvSpPr>
        <p:spPr>
          <a:xfrm>
            <a:off x="540544" y="2636912"/>
            <a:ext cx="8062912" cy="3744416"/>
          </a:xfrm>
        </p:spPr>
        <p:txBody>
          <a:bodyPr>
            <a:normAutofit/>
          </a:bodyPr>
          <a:lstStyle/>
          <a:p>
            <a:pPr algn="l"/>
            <a:r>
              <a:rPr lang="en-AU" sz="3200" b="1" dirty="0" smtClean="0">
                <a:latin typeface="Arial" pitchFamily="34" charset="0"/>
                <a:cs typeface="Arial" pitchFamily="34" charset="0"/>
              </a:rPr>
              <a:t>Timetabled</a:t>
            </a:r>
          </a:p>
          <a:p>
            <a:pPr algn="l"/>
            <a:r>
              <a:rPr lang="en-AU" sz="3200" b="1" dirty="0" smtClean="0">
                <a:latin typeface="Arial" pitchFamily="34" charset="0"/>
                <a:cs typeface="Arial" pitchFamily="34" charset="0"/>
              </a:rPr>
              <a:t>FSK with Construction electives</a:t>
            </a:r>
          </a:p>
          <a:p>
            <a:pPr algn="l"/>
            <a:r>
              <a:rPr lang="en-AU" sz="3200" b="1" dirty="0" smtClean="0">
                <a:latin typeface="Arial" pitchFamily="34" charset="0"/>
                <a:cs typeface="Arial" pitchFamily="34" charset="0"/>
              </a:rPr>
              <a:t>Two teachers. </a:t>
            </a:r>
          </a:p>
          <a:p>
            <a:pPr algn="l"/>
            <a:r>
              <a:rPr lang="en-AU" sz="3200" b="1" dirty="0" smtClean="0">
                <a:latin typeface="Arial" pitchFamily="34" charset="0"/>
                <a:cs typeface="Arial" pitchFamily="34" charset="0"/>
              </a:rPr>
              <a:t>Beautification program </a:t>
            </a:r>
            <a:endParaRPr lang="en-AU" sz="3200" b="1" dirty="0">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76672"/>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35486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rot="10800000">
            <a:off x="467544" y="1556792"/>
            <a:ext cx="4035829" cy="4459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xfrm>
            <a:off x="4649585" y="1514230"/>
            <a:ext cx="4035829" cy="4459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67544" y="260648"/>
            <a:ext cx="8229600" cy="1143000"/>
          </a:xfrm>
        </p:spPr>
        <p:txBody>
          <a:bodyPr>
            <a:normAutofit/>
          </a:bodyPr>
          <a:lstStyle/>
          <a:p>
            <a:r>
              <a:rPr lang="en-AU" b="1" dirty="0" smtClean="0">
                <a:latin typeface="Arial" pitchFamily="34" charset="0"/>
                <a:cs typeface="Arial" pitchFamily="34" charset="0"/>
              </a:rPr>
              <a:t>Before Project Commencement</a:t>
            </a:r>
            <a:endParaRPr lang="en-AU" b="1" dirty="0">
              <a:latin typeface="Arial" pitchFamily="34" charset="0"/>
              <a:cs typeface="Arial" pitchFamily="34" charset="0"/>
            </a:endParaRPr>
          </a:p>
        </p:txBody>
      </p:sp>
    </p:spTree>
    <p:extLst>
      <p:ext uri="{BB962C8B-B14F-4D97-AF65-F5344CB8AC3E}">
        <p14:creationId xmlns:p14="http://schemas.microsoft.com/office/powerpoint/2010/main" val="344506580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557413" y="1481138"/>
            <a:ext cx="3838174"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AU" b="1" dirty="0" smtClean="0"/>
              <a:t>Project Underway </a:t>
            </a:r>
            <a:endParaRPr lang="en-AU" b="1" dirty="0"/>
          </a:p>
        </p:txBody>
      </p:sp>
    </p:spTree>
    <p:extLst>
      <p:ext uri="{BB962C8B-B14F-4D97-AF65-F5344CB8AC3E}">
        <p14:creationId xmlns:p14="http://schemas.microsoft.com/office/powerpoint/2010/main" val="330380592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620688"/>
            <a:ext cx="8062912" cy="4680520"/>
          </a:xfrm>
        </p:spPr>
        <p:txBody>
          <a:bodyPr>
            <a:normAutofit fontScale="92500" lnSpcReduction="10000"/>
          </a:bodyPr>
          <a:lstStyle/>
          <a:p>
            <a:pPr algn="l"/>
            <a:r>
              <a:rPr lang="en-AU" sz="4300" b="1" dirty="0" smtClean="0">
                <a:solidFill>
                  <a:schemeClr val="accent1">
                    <a:lumMod val="75000"/>
                  </a:schemeClr>
                </a:solidFill>
                <a:latin typeface="Arial" pitchFamily="34" charset="0"/>
                <a:cs typeface="Arial" pitchFamily="34" charset="0"/>
              </a:rPr>
              <a:t>Areas</a:t>
            </a:r>
          </a:p>
          <a:p>
            <a:pPr algn="l"/>
            <a:r>
              <a:rPr lang="en-AU" sz="4300" b="1" dirty="0" smtClean="0">
                <a:solidFill>
                  <a:schemeClr val="accent1">
                    <a:lumMod val="75000"/>
                  </a:schemeClr>
                </a:solidFill>
                <a:latin typeface="Arial" pitchFamily="34" charset="0"/>
                <a:cs typeface="Arial" pitchFamily="34" charset="0"/>
              </a:rPr>
              <a:t> </a:t>
            </a:r>
            <a:r>
              <a:rPr lang="en-AU" b="1" dirty="0" smtClean="0">
                <a:solidFill>
                  <a:schemeClr val="accent1">
                    <a:lumMod val="75000"/>
                  </a:schemeClr>
                </a:solidFill>
                <a:latin typeface="Arial" pitchFamily="34" charset="0"/>
                <a:cs typeface="Arial" pitchFamily="34" charset="0"/>
              </a:rPr>
              <a:t>Round 1</a:t>
            </a:r>
          </a:p>
          <a:p>
            <a:pPr algn="l"/>
            <a:r>
              <a:rPr lang="en-AU" dirty="0" smtClean="0">
                <a:latin typeface="Arial" pitchFamily="34" charset="0"/>
                <a:cs typeface="Arial" pitchFamily="34" charset="0"/>
              </a:rPr>
              <a:t>	Hunter-39</a:t>
            </a:r>
          </a:p>
          <a:p>
            <a:pPr algn="l"/>
            <a:r>
              <a:rPr lang="en-AU" dirty="0" smtClean="0">
                <a:latin typeface="Arial" pitchFamily="34" charset="0"/>
                <a:cs typeface="Arial" pitchFamily="34" charset="0"/>
              </a:rPr>
              <a:t>	New </a:t>
            </a:r>
            <a:r>
              <a:rPr lang="en-AU" dirty="0">
                <a:latin typeface="Arial" pitchFamily="34" charset="0"/>
                <a:cs typeface="Arial" pitchFamily="34" charset="0"/>
              </a:rPr>
              <a:t>E</a:t>
            </a:r>
            <a:r>
              <a:rPr lang="en-AU" dirty="0" smtClean="0">
                <a:latin typeface="Arial" pitchFamily="34" charset="0"/>
                <a:cs typeface="Arial" pitchFamily="34" charset="0"/>
              </a:rPr>
              <a:t>ngland -15</a:t>
            </a:r>
          </a:p>
          <a:p>
            <a:pPr algn="l"/>
            <a:r>
              <a:rPr lang="en-AU" dirty="0" smtClean="0">
                <a:latin typeface="Arial" pitchFamily="34" charset="0"/>
                <a:cs typeface="Arial" pitchFamily="34" charset="0"/>
              </a:rPr>
              <a:t>	North Coast -33</a:t>
            </a:r>
          </a:p>
          <a:p>
            <a:pPr algn="l"/>
            <a:endParaRPr lang="en-AU" dirty="0" smtClean="0">
              <a:latin typeface="Arial" pitchFamily="34" charset="0"/>
              <a:cs typeface="Arial" pitchFamily="34" charset="0"/>
            </a:endParaRPr>
          </a:p>
          <a:p>
            <a:pPr algn="l"/>
            <a:r>
              <a:rPr lang="en-AU" b="1" dirty="0">
                <a:solidFill>
                  <a:schemeClr val="accent1">
                    <a:lumMod val="75000"/>
                  </a:schemeClr>
                </a:solidFill>
                <a:latin typeface="Arial" pitchFamily="34" charset="0"/>
                <a:cs typeface="Arial" pitchFamily="34" charset="0"/>
              </a:rPr>
              <a:t> </a:t>
            </a:r>
            <a:r>
              <a:rPr lang="en-AU" b="1" dirty="0" smtClean="0">
                <a:solidFill>
                  <a:schemeClr val="accent1">
                    <a:lumMod val="75000"/>
                  </a:schemeClr>
                </a:solidFill>
                <a:latin typeface="Arial" pitchFamily="34" charset="0"/>
                <a:cs typeface="Arial" pitchFamily="34" charset="0"/>
              </a:rPr>
              <a:t> Round 2</a:t>
            </a:r>
          </a:p>
          <a:p>
            <a:pPr algn="l"/>
            <a:r>
              <a:rPr lang="en-AU" dirty="0" smtClean="0">
                <a:latin typeface="Arial" pitchFamily="34" charset="0"/>
                <a:cs typeface="Arial" pitchFamily="34" charset="0"/>
              </a:rPr>
              <a:t>	Hunter-38</a:t>
            </a:r>
            <a:endParaRPr lang="en-AU" dirty="0">
              <a:latin typeface="Arial" pitchFamily="34" charset="0"/>
              <a:cs typeface="Arial" pitchFamily="34" charset="0"/>
            </a:endParaRPr>
          </a:p>
          <a:p>
            <a:pPr algn="l"/>
            <a:r>
              <a:rPr lang="en-AU" dirty="0" smtClean="0">
                <a:latin typeface="Arial" pitchFamily="34" charset="0"/>
                <a:cs typeface="Arial" pitchFamily="34" charset="0"/>
              </a:rPr>
              <a:t>	New </a:t>
            </a:r>
            <a:r>
              <a:rPr lang="en-AU" dirty="0">
                <a:latin typeface="Arial" pitchFamily="34" charset="0"/>
                <a:cs typeface="Arial" pitchFamily="34" charset="0"/>
              </a:rPr>
              <a:t>England </a:t>
            </a:r>
            <a:r>
              <a:rPr lang="en-AU" dirty="0" smtClean="0">
                <a:latin typeface="Arial" pitchFamily="34" charset="0"/>
                <a:cs typeface="Arial" pitchFamily="34" charset="0"/>
              </a:rPr>
              <a:t>- 22</a:t>
            </a:r>
            <a:endParaRPr lang="en-AU" dirty="0">
              <a:latin typeface="Arial" pitchFamily="34" charset="0"/>
              <a:cs typeface="Arial" pitchFamily="34" charset="0"/>
            </a:endParaRPr>
          </a:p>
          <a:p>
            <a:pPr algn="l"/>
            <a:r>
              <a:rPr lang="en-AU" dirty="0" smtClean="0">
                <a:latin typeface="Arial" pitchFamily="34" charset="0"/>
                <a:cs typeface="Arial" pitchFamily="34" charset="0"/>
              </a:rPr>
              <a:t>	North Coast-40</a:t>
            </a:r>
            <a:endParaRPr lang="en-AU" dirty="0">
              <a:latin typeface="Arial" pitchFamily="34" charset="0"/>
              <a:cs typeface="Arial" pitchFamily="34" charset="0"/>
            </a:endParaRPr>
          </a:p>
          <a:p>
            <a:pPr algn="l"/>
            <a:endParaRPr lang="en-AU" dirty="0"/>
          </a:p>
          <a:p>
            <a:pPr algn="l"/>
            <a:endParaRPr lang="en-AU" dirty="0" smtClean="0"/>
          </a:p>
          <a:p>
            <a:pPr algn="l"/>
            <a:endParaRPr lang="en-AU" dirty="0" smtClean="0"/>
          </a:p>
          <a:p>
            <a:pPr algn="l"/>
            <a:endParaRPr lang="en-AU" dirty="0" smtClean="0"/>
          </a:p>
          <a:p>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8" name="Picture 2" descr="C:\Users\ASONNTAG\AppData\Local\Microsoft\Windows\Temporary Internet Files\Content.Outlook\AZPQDWZ4\doe_public_schools_logo_fc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474" y="6093296"/>
            <a:ext cx="1734316" cy="53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862479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AU" dirty="0" smtClean="0"/>
              <a:t>Improved access</a:t>
            </a:r>
            <a:endParaRPr lang="en-AU" dirty="0"/>
          </a:p>
        </p:txBody>
      </p:sp>
      <p:sp>
        <p:nvSpPr>
          <p:cNvPr id="4" name="Text Placeholder 3"/>
          <p:cNvSpPr>
            <a:spLocks noGrp="1"/>
          </p:cNvSpPr>
          <p:nvPr>
            <p:ph type="body" sz="half" idx="3"/>
          </p:nvPr>
        </p:nvSpPr>
        <p:spPr/>
        <p:txBody>
          <a:bodyPr/>
          <a:lstStyle/>
          <a:p>
            <a:r>
              <a:rPr lang="en-AU" dirty="0"/>
              <a:t>B</a:t>
            </a:r>
            <a:r>
              <a:rPr lang="en-AU" dirty="0" smtClean="0"/>
              <a:t>eautification</a:t>
            </a:r>
            <a:endParaRPr lang="en-AU" dirty="0"/>
          </a:p>
        </p:txBody>
      </p:sp>
      <p:pic>
        <p:nvPicPr>
          <p:cNvPr id="1026" name="Picture 2"/>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tretch>
            <a:fillRect/>
          </a:stretch>
        </p:blipFill>
        <p:spPr bwMode="auto">
          <a:xfrm>
            <a:off x="1004064" y="1444625"/>
            <a:ext cx="2946460" cy="394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tretch>
            <a:fillRect/>
          </a:stretch>
        </p:blipFill>
        <p:spPr bwMode="auto">
          <a:xfrm>
            <a:off x="5171238" y="1444625"/>
            <a:ext cx="2989349" cy="394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899592" y="661492"/>
            <a:ext cx="7200800" cy="769441"/>
          </a:xfrm>
          <a:prstGeom prst="rect">
            <a:avLst/>
          </a:prstGeom>
          <a:noFill/>
        </p:spPr>
        <p:txBody>
          <a:bodyPr wrap="square" rtlCol="0">
            <a:spAutoFit/>
          </a:bodyPr>
          <a:lstStyle/>
          <a:p>
            <a:pPr algn="ctr"/>
            <a:r>
              <a:rPr lang="en-AU" sz="4400" b="1" dirty="0" smtClean="0">
                <a:solidFill>
                  <a:schemeClr val="accent1">
                    <a:lumMod val="75000"/>
                  </a:schemeClr>
                </a:solidFill>
              </a:rPr>
              <a:t>Completed project</a:t>
            </a:r>
            <a:endParaRPr lang="en-AU" sz="4400" b="1" dirty="0">
              <a:solidFill>
                <a:schemeClr val="accent1">
                  <a:lumMod val="75000"/>
                </a:schemeClr>
              </a:solidFill>
            </a:endParaRPr>
          </a:p>
        </p:txBody>
      </p:sp>
    </p:spTree>
    <p:extLst>
      <p:ext uri="{BB962C8B-B14F-4D97-AF65-F5344CB8AC3E}">
        <p14:creationId xmlns:p14="http://schemas.microsoft.com/office/powerpoint/2010/main" val="872101259"/>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764704"/>
            <a:ext cx="8062912" cy="720080"/>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b="1" dirty="0" smtClean="0">
                <a:latin typeface="Arial" pitchFamily="34" charset="0"/>
                <a:cs typeface="Arial" pitchFamily="34" charset="0"/>
              </a:rPr>
              <a:t>Armidale High School</a:t>
            </a:r>
            <a:endParaRPr lang="en-AU" b="1" dirty="0">
              <a:latin typeface="Arial" pitchFamily="34" charset="0"/>
              <a:cs typeface="Arial" pitchFamily="34" charset="0"/>
            </a:endParaRPr>
          </a:p>
        </p:txBody>
      </p:sp>
      <p:sp>
        <p:nvSpPr>
          <p:cNvPr id="3" name="Subtitle 2"/>
          <p:cNvSpPr>
            <a:spLocks noGrp="1"/>
          </p:cNvSpPr>
          <p:nvPr>
            <p:ph type="subTitle" idx="1"/>
          </p:nvPr>
        </p:nvSpPr>
        <p:spPr>
          <a:xfrm>
            <a:off x="611560" y="1412776"/>
            <a:ext cx="8062912" cy="5184576"/>
          </a:xfrm>
        </p:spPr>
        <p:txBody>
          <a:bodyPr>
            <a:normAutofit fontScale="55000" lnSpcReduction="20000"/>
          </a:bodyPr>
          <a:lstStyle/>
          <a:p>
            <a:pPr algn="ctr"/>
            <a:r>
              <a:rPr lang="en-AU" sz="3600" b="1" dirty="0" smtClean="0">
                <a:latin typeface="Arial" pitchFamily="34" charset="0"/>
                <a:cs typeface="Arial" pitchFamily="34" charset="0"/>
              </a:rPr>
              <a:t>Introduced in Term 3 2016</a:t>
            </a:r>
          </a:p>
          <a:p>
            <a:pPr algn="ctr"/>
            <a:r>
              <a:rPr lang="en-AU" sz="3600" b="1" dirty="0">
                <a:latin typeface="Arial" pitchFamily="34" charset="0"/>
                <a:cs typeface="Arial" pitchFamily="34" charset="0"/>
              </a:rPr>
              <a:t> </a:t>
            </a:r>
            <a:r>
              <a:rPr lang="en-AU" sz="3600" b="1" dirty="0" smtClean="0">
                <a:latin typeface="Arial" pitchFamily="34" charset="0"/>
                <a:cs typeface="Arial" pitchFamily="34" charset="0"/>
              </a:rPr>
              <a:t>The need was that they did not have a canteen manager so the canteen was not operating.</a:t>
            </a:r>
          </a:p>
          <a:p>
            <a:pPr algn="ctr"/>
            <a:r>
              <a:rPr lang="en-AU" sz="3600" b="1" dirty="0" smtClean="0">
                <a:latin typeface="Arial" pitchFamily="34" charset="0"/>
                <a:cs typeface="Arial" pitchFamily="34" charset="0"/>
              </a:rPr>
              <a:t>Two Hospitality teachers trained in FSK20113  Skills for  Work and Vocational Pathways targeted a Year 10 indigenous female student cohort.</a:t>
            </a:r>
          </a:p>
          <a:p>
            <a:pPr algn="ctr"/>
            <a:r>
              <a:rPr lang="en-AU" sz="3600" b="1" dirty="0" smtClean="0">
                <a:latin typeface="Arial" pitchFamily="34" charset="0"/>
                <a:cs typeface="Arial" pitchFamily="34" charset="0"/>
              </a:rPr>
              <a:t>12 in the group </a:t>
            </a:r>
          </a:p>
          <a:p>
            <a:pPr algn="ctr"/>
            <a:r>
              <a:rPr lang="en-AU" sz="3600" b="1" dirty="0" smtClean="0">
                <a:latin typeface="Arial" pitchFamily="34" charset="0"/>
                <a:cs typeface="Arial" pitchFamily="34" charset="0"/>
              </a:rPr>
              <a:t>Still on a normal timetable but moving towards a separate curriculum </a:t>
            </a:r>
          </a:p>
          <a:p>
            <a:pPr algn="ctr"/>
            <a:r>
              <a:rPr lang="en-AU" sz="3600" b="1" dirty="0" smtClean="0">
                <a:latin typeface="Arial" pitchFamily="34" charset="0"/>
                <a:cs typeface="Arial" pitchFamily="34" charset="0"/>
              </a:rPr>
              <a:t>3 mornings a week, period 2, recess and period 3</a:t>
            </a:r>
          </a:p>
          <a:p>
            <a:pPr algn="ctr"/>
            <a:r>
              <a:rPr lang="en-AU" sz="3600" b="1" dirty="0" smtClean="0">
                <a:latin typeface="Arial" pitchFamily="34" charset="0"/>
                <a:cs typeface="Arial" pitchFamily="34" charset="0"/>
              </a:rPr>
              <a:t>Improved attendance and wearing of uniform.</a:t>
            </a:r>
          </a:p>
          <a:p>
            <a:pPr algn="ctr"/>
            <a:endParaRPr lang="en-AU" sz="3600" b="1" dirty="0" smtClean="0">
              <a:latin typeface="Arial" pitchFamily="34" charset="0"/>
              <a:cs typeface="Arial" pitchFamily="34" charset="0"/>
            </a:endParaRPr>
          </a:p>
          <a:p>
            <a:pPr algn="ctr"/>
            <a:r>
              <a:rPr lang="en-AU" sz="3600" b="1" dirty="0">
                <a:latin typeface="Arial" pitchFamily="34" charset="0"/>
                <a:cs typeface="Arial" pitchFamily="34" charset="0"/>
              </a:rPr>
              <a:t> </a:t>
            </a:r>
            <a:r>
              <a:rPr lang="en-AU" sz="3600" b="1" dirty="0" smtClean="0">
                <a:latin typeface="Arial" pitchFamily="34" charset="0"/>
                <a:cs typeface="Arial" pitchFamily="34" charset="0"/>
              </a:rPr>
              <a:t>Becoming a cohesive group, positive with greater confidence</a:t>
            </a:r>
          </a:p>
          <a:p>
            <a:pPr algn="ctr"/>
            <a:r>
              <a:rPr lang="en-AU" sz="3600" b="1" dirty="0"/>
              <a:t> </a:t>
            </a:r>
            <a:endParaRPr lang="en-AU" sz="3600" b="1" dirty="0" smtClean="0"/>
          </a:p>
          <a:p>
            <a:pPr algn="ctr"/>
            <a:endParaRPr lang="en-AU" sz="3600" b="1" dirty="0" smtClean="0"/>
          </a:p>
          <a:p>
            <a:pPr algn="ctr"/>
            <a:r>
              <a:rPr lang="en-AU" sz="3600" b="1" dirty="0"/>
              <a:t> </a:t>
            </a: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776" y="5949280"/>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185818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599381"/>
            <a:ext cx="8062912" cy="1101427"/>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b="1" dirty="0" smtClean="0"/>
              <a:t>Armidale HS </a:t>
            </a:r>
            <a:r>
              <a:rPr lang="en-AU" sz="4900" b="1" dirty="0" smtClean="0"/>
              <a:t/>
            </a:r>
            <a:br>
              <a:rPr lang="en-AU" sz="4900" b="1" dirty="0" smtClean="0"/>
            </a:br>
            <a:endParaRPr lang="en-AU" sz="4900" b="1" dirty="0"/>
          </a:p>
        </p:txBody>
      </p:sp>
      <p:sp>
        <p:nvSpPr>
          <p:cNvPr id="3" name="Subtitle 2"/>
          <p:cNvSpPr>
            <a:spLocks noGrp="1"/>
          </p:cNvSpPr>
          <p:nvPr>
            <p:ph type="subTitle" idx="1"/>
          </p:nvPr>
        </p:nvSpPr>
        <p:spPr>
          <a:xfrm>
            <a:off x="395536" y="1124744"/>
            <a:ext cx="8062912" cy="5328592"/>
          </a:xfrm>
        </p:spPr>
        <p:txBody>
          <a:bodyPr>
            <a:normAutofit/>
          </a:bodyPr>
          <a:lstStyle/>
          <a:p>
            <a:endParaRPr lang="en-AU" sz="3600" b="1"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052736"/>
            <a:ext cx="8208912" cy="5350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93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6064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2741413"/>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900" dirty="0" smtClean="0"/>
              <a:t/>
            </a:r>
            <a:br>
              <a:rPr lang="en-AU" sz="4900" dirty="0" smtClean="0"/>
            </a:br>
            <a:endParaRPr lang="en-AU" sz="4900" dirty="0"/>
          </a:p>
        </p:txBody>
      </p:sp>
      <p:sp>
        <p:nvSpPr>
          <p:cNvPr id="3" name="Subtitle 2"/>
          <p:cNvSpPr>
            <a:spLocks noGrp="1"/>
          </p:cNvSpPr>
          <p:nvPr>
            <p:ph type="subTitle" idx="1"/>
          </p:nvPr>
        </p:nvSpPr>
        <p:spPr>
          <a:xfrm>
            <a:off x="540544" y="2492896"/>
            <a:ext cx="8062912" cy="1944216"/>
          </a:xfrm>
        </p:spPr>
        <p:txBody>
          <a:bodyPr>
            <a:normAutofit/>
          </a:bodyPr>
          <a:lstStyle/>
          <a:p>
            <a:endParaRPr lang="en-AU" sz="3600"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1" y="1196752"/>
            <a:ext cx="8568952" cy="537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1" y="329567"/>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9266256"/>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sp>
        <p:nvSpPr>
          <p:cNvPr id="3" name="Subtitle 2"/>
          <p:cNvSpPr>
            <a:spLocks noGrp="1"/>
          </p:cNvSpPr>
          <p:nvPr>
            <p:ph type="subTitle" idx="1"/>
          </p:nvPr>
        </p:nvSpPr>
        <p:spPr>
          <a:xfrm>
            <a:off x="5364088" y="548680"/>
            <a:ext cx="3239368" cy="3888432"/>
          </a:xfrm>
        </p:spPr>
        <p:txBody>
          <a:bodyPr>
            <a:normAutofit/>
          </a:bodyPr>
          <a:lstStyle/>
          <a:p>
            <a:pPr algn="ctr"/>
            <a:r>
              <a:rPr lang="en-AU" sz="3200" b="1" dirty="0" smtClean="0"/>
              <a:t>Project brainstorming at </a:t>
            </a:r>
          </a:p>
          <a:p>
            <a:pPr algn="ctr"/>
            <a:r>
              <a:rPr lang="en-AU" sz="3200" b="1" dirty="0" smtClean="0"/>
              <a:t>Toormina</a:t>
            </a:r>
            <a:endParaRPr lang="en-AU" sz="3200" b="1"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2" descr="C:\Users\CCOX5\AppData\Local\Microsoft\Windows\Temporary Internet Files\Content.Outlook\3CS7KVTS\IMG_029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69590" y="1250690"/>
            <a:ext cx="5508476" cy="4680520"/>
          </a:xfrm>
          <a:prstGeom prst="rect">
            <a:avLst/>
          </a:prstGeom>
          <a:noFill/>
          <a:extLst>
            <a:ext uri="{909E8E84-426E-40dd-AFC4-6F175D3DCCD1}">
              <a14:hiddenFill xmlns:a14="http://schemas.microsoft.com/office/drawing/2010/main">
                <a:solidFill>
                  <a:srgbClr val="FFFFFF"/>
                </a:solidFill>
              </a14:hiddenFill>
            </a:ext>
          </a:extLst>
        </p:spPr>
      </p:pic>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51631"/>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4176230"/>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8706" y="381768"/>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sp>
        <p:nvSpPr>
          <p:cNvPr id="3" name="Subtitle 2"/>
          <p:cNvSpPr>
            <a:spLocks noGrp="1"/>
          </p:cNvSpPr>
          <p:nvPr>
            <p:ph type="subTitle" idx="1"/>
          </p:nvPr>
        </p:nvSpPr>
        <p:spPr>
          <a:xfrm>
            <a:off x="540544" y="2492896"/>
            <a:ext cx="8062912" cy="1944216"/>
          </a:xfrm>
        </p:spPr>
        <p:txBody>
          <a:bodyPr>
            <a:normAutofit/>
          </a:bodyPr>
          <a:lstStyle/>
          <a:p>
            <a:endParaRPr lang="en-AU" sz="3600"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2" name="Picture 2" descr="C:\Users\CCOX5\Desktop\Photos_ToorminaHigh_2016_FSK\20160629_1344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824086"/>
            <a:ext cx="8712968" cy="5143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CCOX5\AppData\Local\Microsoft\Windows\Temporary Internet Files\Content.Outlook\3CS7KVTS\20160629_1416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1930" y="260648"/>
            <a:ext cx="4175862" cy="2156932"/>
          </a:xfrm>
          <a:prstGeom prst="rect">
            <a:avLst/>
          </a:prstGeom>
          <a:noFill/>
          <a:extLst>
            <a:ext uri="{909E8E84-426E-40dd-AFC4-6F175D3DCCD1}">
              <a14:hiddenFill xmlns:a14="http://schemas.microsoft.com/office/drawing/2010/main">
                <a:solidFill>
                  <a:srgbClr val="FFFFFF"/>
                </a:solidFill>
              </a14:hiddenFill>
            </a:ext>
          </a:extLst>
        </p:spPr>
      </p:pic>
      <p:pic>
        <p:nvPicPr>
          <p:cNvPr id="624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269" y="103981"/>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869401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Users\CCOX5\AppData\Local\Microsoft\Windows\Temporary Internet Files\Content.IE5\4B0QBY07\lotsa-smiley-faces1[1].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48923" y="1481138"/>
            <a:ext cx="8046154" cy="452596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AU" dirty="0" smtClean="0"/>
              <a:t>Show Your interest- fill out the slip today!!</a:t>
            </a:r>
            <a:endParaRPr lang="en-AU" dirty="0"/>
          </a:p>
        </p:txBody>
      </p:sp>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616530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477614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764704"/>
            <a:ext cx="8278936" cy="1224136"/>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smtClean="0"/>
              <a:t/>
            </a:r>
            <a:br>
              <a:rPr lang="en-AU" sz="4000" dirty="0" smtClean="0"/>
            </a:br>
            <a:r>
              <a:rPr lang="en-AU" sz="4000" dirty="0"/>
              <a:t/>
            </a:r>
            <a:br>
              <a:rPr lang="en-AU" sz="4000" dirty="0"/>
            </a:br>
            <a:r>
              <a:rPr lang="en-AU" sz="4000" b="1" dirty="0" smtClean="0">
                <a:solidFill>
                  <a:schemeClr val="accent1">
                    <a:lumMod val="75000"/>
                  </a:schemeClr>
                </a:solidFill>
              </a:rPr>
              <a:t/>
            </a:r>
            <a:br>
              <a:rPr lang="en-AU" sz="4000" b="1" dirty="0" smtClean="0">
                <a:solidFill>
                  <a:schemeClr val="accent1">
                    <a:lumMod val="75000"/>
                  </a:schemeClr>
                </a:solidFill>
              </a:rPr>
            </a:br>
            <a:r>
              <a:rPr lang="en-AU" sz="4000" b="1" dirty="0" smtClean="0">
                <a:solidFill>
                  <a:schemeClr val="accent1">
                    <a:lumMod val="75000"/>
                  </a:schemeClr>
                </a:solidFill>
              </a:rPr>
              <a:t/>
            </a:r>
            <a:br>
              <a:rPr lang="en-AU" sz="4000" b="1" dirty="0" smtClean="0">
                <a:solidFill>
                  <a:schemeClr val="accent1">
                    <a:lumMod val="75000"/>
                  </a:schemeClr>
                </a:solidFill>
              </a:rPr>
            </a:br>
            <a:r>
              <a:rPr lang="en-AU" sz="4000" b="1" dirty="0" smtClean="0">
                <a:solidFill>
                  <a:schemeClr val="accent1">
                    <a:lumMod val="75000"/>
                  </a:schemeClr>
                </a:solidFill>
              </a:rPr>
              <a:t/>
            </a:r>
            <a:br>
              <a:rPr lang="en-AU" sz="4000" b="1" dirty="0" smtClean="0">
                <a:solidFill>
                  <a:schemeClr val="accent1">
                    <a:lumMod val="75000"/>
                  </a:schemeClr>
                </a:solidFill>
              </a:rPr>
            </a:br>
            <a:r>
              <a:rPr lang="en-AU" sz="4000" dirty="0">
                <a:solidFill>
                  <a:schemeClr val="accent1">
                    <a:lumMod val="75000"/>
                  </a:schemeClr>
                </a:solidFill>
              </a:rPr>
              <a:t/>
            </a:r>
            <a:br>
              <a:rPr lang="en-AU" sz="4000" dirty="0">
                <a:solidFill>
                  <a:schemeClr val="accent1">
                    <a:lumMod val="75000"/>
                  </a:schemeClr>
                </a:solidFill>
              </a:rPr>
            </a:br>
            <a:r>
              <a:rPr lang="en-AU" sz="4000" dirty="0">
                <a:solidFill>
                  <a:schemeClr val="accent1">
                    <a:lumMod val="75000"/>
                  </a:schemeClr>
                </a:solidFill>
              </a:rPr>
              <a:t/>
            </a:r>
            <a:br>
              <a:rPr lang="en-AU" sz="4000" dirty="0">
                <a:solidFill>
                  <a:schemeClr val="accent1">
                    <a:lumMod val="75000"/>
                  </a:schemeClr>
                </a:solidFill>
              </a:rPr>
            </a:br>
            <a:endParaRPr lang="en-AU" sz="4900"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descr="C:\Users\CCOX5\AppData\Local\Microsoft\Windows\Temporary Internet Files\Content.Outlook\3CS7KVTS\IMG_026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980728"/>
            <a:ext cx="7200800" cy="4680520"/>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260648"/>
            <a:ext cx="4621213"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6" name="Picture 2" descr="C:\Users\ASONNTAG\AppData\Local\Microsoft\Windows\Temporary Internet Files\Content.Outlook\AZPQDWZ4\doe_public_schools_logo_fc_rg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474" y="5948857"/>
            <a:ext cx="1734316" cy="53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159696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2" descr="C:\Users\CCOX5\AppData\Local\Microsoft\Windows\Temporary Internet Files\Content.Outlook\3CS7KVTS\IMG_02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310481"/>
            <a:ext cx="7056784" cy="4494783"/>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670" y="6165304"/>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746129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6233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sz="4900" dirty="0"/>
          </a:p>
        </p:txBody>
      </p:sp>
      <p:sp>
        <p:nvSpPr>
          <p:cNvPr id="3" name="Subtitle 2"/>
          <p:cNvSpPr>
            <a:spLocks noGrp="1"/>
          </p:cNvSpPr>
          <p:nvPr>
            <p:ph type="subTitle" idx="1"/>
          </p:nvPr>
        </p:nvSpPr>
        <p:spPr>
          <a:xfrm>
            <a:off x="5796136" y="980728"/>
            <a:ext cx="2807320" cy="3456384"/>
          </a:xfrm>
        </p:spPr>
        <p:txBody>
          <a:bodyPr>
            <a:normAutofit/>
          </a:bodyPr>
          <a:lstStyle/>
          <a:p>
            <a:pPr algn="ctr"/>
            <a:r>
              <a:rPr lang="en-AU" sz="4000" b="1" dirty="0" smtClean="0">
                <a:solidFill>
                  <a:schemeClr val="accent1">
                    <a:lumMod val="75000"/>
                  </a:schemeClr>
                </a:solidFill>
              </a:rPr>
              <a:t>Training </a:t>
            </a:r>
          </a:p>
          <a:p>
            <a:pPr algn="ctr"/>
            <a:r>
              <a:rPr lang="en-AU" sz="4000" b="1" dirty="0" smtClean="0">
                <a:solidFill>
                  <a:schemeClr val="accent1">
                    <a:lumMod val="75000"/>
                  </a:schemeClr>
                </a:solidFill>
              </a:rPr>
              <a:t>at </a:t>
            </a:r>
            <a:r>
              <a:rPr lang="en-AU" sz="4000" b="1" dirty="0">
                <a:solidFill>
                  <a:schemeClr val="accent1">
                    <a:lumMod val="75000"/>
                  </a:schemeClr>
                </a:solidFill>
              </a:rPr>
              <a:t>T</a:t>
            </a:r>
            <a:r>
              <a:rPr lang="en-AU" sz="4000" b="1" dirty="0" smtClean="0">
                <a:solidFill>
                  <a:schemeClr val="accent1">
                    <a:lumMod val="75000"/>
                  </a:schemeClr>
                </a:solidFill>
              </a:rPr>
              <a:t>oormina</a:t>
            </a:r>
            <a:endParaRPr lang="en-AU" sz="4000" b="1" dirty="0">
              <a:solidFill>
                <a:schemeClr val="accent1">
                  <a:lumMod val="75000"/>
                </a:schemeClr>
              </a:solidFill>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0" name="Picture 2" descr="C:\Users\CCOX5\AppData\Local\Microsoft\Windows\Temporary Internet Files\Content.Outlook\3CS7KVTS\IMG_03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052736"/>
            <a:ext cx="4680520" cy="4680520"/>
          </a:xfrm>
          <a:prstGeom prst="rect">
            <a:avLst/>
          </a:prstGeom>
          <a:noFill/>
          <a:extLst>
            <a:ext uri="{909E8E84-426E-40dd-AFC4-6F175D3DCCD1}">
              <a14:hiddenFill xmlns:a14="http://schemas.microsoft.com/office/drawing/2010/main">
                <a:solidFill>
                  <a:srgbClr val="FFFFFF"/>
                </a:solidFill>
              </a14:hiddenFill>
            </a:ext>
          </a:extLst>
        </p:spPr>
      </p:pic>
      <p:pic>
        <p:nvPicPr>
          <p:cNvPr id="37890" name="Picture 2" descr="C:\Users\ASONNTAG\AppData\Local\Microsoft\Windows\Temporary Internet Files\Content.Outlook\AZPQDWZ4\doe_public_schools_logo_fc_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2280" y="6093296"/>
            <a:ext cx="1734316" cy="53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387477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endParaRPr lang="en-AU" dirty="0"/>
          </a:p>
        </p:txBody>
      </p:sp>
      <p:sp>
        <p:nvSpPr>
          <p:cNvPr id="3" name="Subtitle 2"/>
          <p:cNvSpPr>
            <a:spLocks noGrp="1"/>
          </p:cNvSpPr>
          <p:nvPr>
            <p:ph type="subTitle" idx="1"/>
          </p:nvPr>
        </p:nvSpPr>
        <p:spPr>
          <a:xfrm>
            <a:off x="540544" y="1268760"/>
            <a:ext cx="8062912" cy="3168352"/>
          </a:xfrm>
        </p:spPr>
        <p:txBody>
          <a:bodyPr>
            <a:normAutofit fontScale="77500" lnSpcReduction="20000"/>
          </a:bodyPr>
          <a:lstStyle/>
          <a:p>
            <a:pPr algn="l"/>
            <a:r>
              <a:rPr lang="en-AU" sz="5200" b="1" dirty="0" smtClean="0">
                <a:solidFill>
                  <a:schemeClr val="accent1">
                    <a:lumMod val="75000"/>
                  </a:schemeClr>
                </a:solidFill>
                <a:latin typeface="Arial" pitchFamily="34" charset="0"/>
                <a:cs typeface="Arial" pitchFamily="34" charset="0"/>
              </a:rPr>
              <a:t>Background of Teachers</a:t>
            </a:r>
          </a:p>
          <a:p>
            <a:pPr algn="l"/>
            <a:r>
              <a:rPr lang="en-AU" sz="5200" b="1" dirty="0" smtClean="0">
                <a:latin typeface="Arial" pitchFamily="34" charset="0"/>
                <a:cs typeface="Arial" pitchFamily="34" charset="0"/>
              </a:rPr>
              <a:t> </a:t>
            </a:r>
          </a:p>
          <a:p>
            <a:pPr algn="l"/>
            <a:r>
              <a:rPr lang="en-AU" b="1" dirty="0" smtClean="0">
                <a:solidFill>
                  <a:schemeClr val="accent1">
                    <a:lumMod val="75000"/>
                  </a:schemeClr>
                </a:solidFill>
                <a:latin typeface="Arial" pitchFamily="34" charset="0"/>
                <a:cs typeface="Arial" pitchFamily="34" charset="0"/>
              </a:rPr>
              <a:t>VET </a:t>
            </a:r>
          </a:p>
          <a:p>
            <a:pPr algn="l"/>
            <a:r>
              <a:rPr lang="en-AU" b="1" dirty="0" smtClean="0">
                <a:latin typeface="Arial" pitchFamily="34" charset="0"/>
                <a:cs typeface="Arial" pitchFamily="34" charset="0"/>
              </a:rPr>
              <a:t>(all Frameworks)</a:t>
            </a:r>
          </a:p>
          <a:p>
            <a:pPr marL="457200" indent="-457200" algn="l">
              <a:buFont typeface="Arial" panose="020B0604020202020204" pitchFamily="34" charset="0"/>
              <a:buChar char="•"/>
            </a:pPr>
            <a:endParaRPr lang="en-AU" b="1" dirty="0" smtClean="0">
              <a:latin typeface="Arial" pitchFamily="34" charset="0"/>
              <a:cs typeface="Arial" pitchFamily="34" charset="0"/>
            </a:endParaRPr>
          </a:p>
          <a:p>
            <a:pPr algn="l"/>
            <a:r>
              <a:rPr lang="en-AU" b="1" dirty="0" smtClean="0">
                <a:solidFill>
                  <a:schemeClr val="accent1">
                    <a:lumMod val="75000"/>
                  </a:schemeClr>
                </a:solidFill>
                <a:latin typeface="Arial" pitchFamily="34" charset="0"/>
                <a:cs typeface="Arial" pitchFamily="34" charset="0"/>
              </a:rPr>
              <a:t>Non VET</a:t>
            </a:r>
          </a:p>
          <a:p>
            <a:pPr algn="l"/>
            <a:r>
              <a:rPr lang="en-AU" b="1" dirty="0" smtClean="0">
                <a:latin typeface="Arial" pitchFamily="34" charset="0"/>
                <a:cs typeface="Arial" pitchFamily="34" charset="0"/>
              </a:rPr>
              <a:t>(Transition Advisors, Special Education, English, Music, Careers, Wellbeing, Learning Support , HSIE,  Aboriginal Education, Life Skills and Administration </a:t>
            </a:r>
            <a:r>
              <a:rPr lang="en-AU" dirty="0" smtClean="0">
                <a:latin typeface="Arial" pitchFamily="34" charset="0"/>
                <a:cs typeface="Arial" pitchFamily="34" charset="0"/>
              </a:rPr>
              <a:t>)   </a:t>
            </a:r>
            <a:endParaRPr lang="en-AU" dirty="0">
              <a:latin typeface="Arial" pitchFamily="34" charset="0"/>
              <a:cs typeface="Arial" pitchFamily="34"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602128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963856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2376264"/>
          </a:xfrm>
        </p:spPr>
        <p:txBody>
          <a:bodyPr>
            <a:normAutofit fontScale="90000"/>
          </a:bodyPr>
          <a:lstStyle/>
          <a:p>
            <a:pPr algn="ct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
            </a:r>
            <a:br>
              <a:rPr lang="en-AU" sz="4000" dirty="0" smtClean="0"/>
            </a:br>
            <a:r>
              <a:rPr lang="en-AU" sz="4000" dirty="0"/>
              <a:t/>
            </a:r>
            <a:br>
              <a:rPr lang="en-AU" sz="4000" dirty="0"/>
            </a:br>
            <a:r>
              <a:rPr lang="en-AU" sz="4000" dirty="0" smtClean="0"/>
              <a:t>Training process</a:t>
            </a:r>
            <a:r>
              <a:rPr lang="en-AU" sz="4000" b="1" dirty="0" smtClean="0">
                <a:solidFill>
                  <a:schemeClr val="accent1">
                    <a:lumMod val="75000"/>
                  </a:schemeClr>
                </a:solidFill>
              </a:rPr>
              <a:t/>
            </a:r>
            <a:br>
              <a:rPr lang="en-AU" sz="4000" b="1" dirty="0" smtClean="0">
                <a:solidFill>
                  <a:schemeClr val="accent1">
                    <a:lumMod val="75000"/>
                  </a:schemeClr>
                </a:solidFill>
              </a:rPr>
            </a:br>
            <a:r>
              <a:rPr lang="en-AU" sz="4000" b="1" dirty="0">
                <a:solidFill>
                  <a:schemeClr val="accent1">
                    <a:lumMod val="75000"/>
                  </a:schemeClr>
                </a:solidFill>
              </a:rPr>
              <a:t/>
            </a:r>
            <a:br>
              <a:rPr lang="en-AU" sz="4000" b="1" dirty="0">
                <a:solidFill>
                  <a:schemeClr val="accent1">
                    <a:lumMod val="75000"/>
                  </a:schemeClr>
                </a:solidFill>
              </a:rPr>
            </a:br>
            <a:endParaRPr lang="en-AU" b="1" dirty="0">
              <a:solidFill>
                <a:schemeClr val="accent1">
                  <a:lumMod val="75000"/>
                </a:schemeClr>
              </a:solidFill>
            </a:endParaRPr>
          </a:p>
        </p:txBody>
      </p:sp>
      <p:sp>
        <p:nvSpPr>
          <p:cNvPr id="3" name="Subtitle 2"/>
          <p:cNvSpPr>
            <a:spLocks noGrp="1"/>
          </p:cNvSpPr>
          <p:nvPr>
            <p:ph type="subTitle" idx="1"/>
          </p:nvPr>
        </p:nvSpPr>
        <p:spPr>
          <a:xfrm>
            <a:off x="540544" y="1628800"/>
            <a:ext cx="8062912" cy="4176464"/>
          </a:xfrm>
        </p:spPr>
        <p:txBody>
          <a:bodyPr>
            <a:normAutofit/>
          </a:bodyPr>
          <a:lstStyle/>
          <a:p>
            <a:pPr marL="457200" indent="-457200" algn="l">
              <a:buFont typeface="Arial" panose="020B0604020202020204" pitchFamily="34" charset="0"/>
              <a:buChar char="•"/>
            </a:pPr>
            <a:r>
              <a:rPr lang="en-AU" sz="2400" b="1" dirty="0" smtClean="0">
                <a:latin typeface="Arial" pitchFamily="34" charset="0"/>
                <a:cs typeface="Arial" pitchFamily="34" charset="0"/>
              </a:rPr>
              <a:t>RPL process with Job Quest (3-4 hours)</a:t>
            </a:r>
          </a:p>
          <a:p>
            <a:pPr marL="457200" indent="-457200" algn="l">
              <a:buFont typeface="Arial" panose="020B0604020202020204" pitchFamily="34" charset="0"/>
              <a:buChar char="•"/>
            </a:pPr>
            <a:r>
              <a:rPr lang="en-AU" sz="2400" b="1" dirty="0" smtClean="0">
                <a:latin typeface="Arial" pitchFamily="34" charset="0"/>
                <a:cs typeface="Arial" pitchFamily="34" charset="0"/>
              </a:rPr>
              <a:t>Training day:</a:t>
            </a:r>
          </a:p>
          <a:p>
            <a:pPr marL="457200" indent="-457200" algn="l">
              <a:buFont typeface="Arial" panose="020B0604020202020204" pitchFamily="34" charset="0"/>
              <a:buChar char="•"/>
            </a:pPr>
            <a:r>
              <a:rPr lang="en-AU" sz="2400" b="1" dirty="0" smtClean="0">
                <a:latin typeface="Arial" pitchFamily="34" charset="0"/>
                <a:cs typeface="Arial" pitchFamily="34" charset="0"/>
              </a:rPr>
              <a:t>Australian Core Skills </a:t>
            </a:r>
            <a:r>
              <a:rPr lang="en-AU" sz="2400" b="1" dirty="0">
                <a:latin typeface="Arial" pitchFamily="34" charset="0"/>
                <a:cs typeface="Arial" pitchFamily="34" charset="0"/>
              </a:rPr>
              <a:t>F</a:t>
            </a:r>
            <a:r>
              <a:rPr lang="en-AU" sz="2400" b="1" dirty="0" smtClean="0">
                <a:latin typeface="Arial" pitchFamily="34" charset="0"/>
                <a:cs typeface="Arial" pitchFamily="34" charset="0"/>
              </a:rPr>
              <a:t>ramework and Training Package and BOSTES </a:t>
            </a:r>
            <a:r>
              <a:rPr lang="en-AU" sz="2400" b="1" dirty="0">
                <a:latin typeface="Arial" pitchFamily="34" charset="0"/>
                <a:cs typeface="Arial" pitchFamily="34" charset="0"/>
              </a:rPr>
              <a:t>i</a:t>
            </a:r>
            <a:r>
              <a:rPr lang="en-AU" sz="2400" b="1" dirty="0" smtClean="0">
                <a:latin typeface="Arial" pitchFamily="34" charset="0"/>
                <a:cs typeface="Arial" pitchFamily="34" charset="0"/>
              </a:rPr>
              <a:t>mplementation rules</a:t>
            </a:r>
          </a:p>
          <a:p>
            <a:pPr marL="457200" indent="-457200" algn="l">
              <a:buFont typeface="Arial" panose="020B0604020202020204" pitchFamily="34" charset="0"/>
              <a:buChar char="•"/>
            </a:pPr>
            <a:r>
              <a:rPr lang="en-AU" sz="2400" b="1" dirty="0" smtClean="0">
                <a:latin typeface="Arial" pitchFamily="34" charset="0"/>
                <a:cs typeface="Arial" pitchFamily="34" charset="0"/>
              </a:rPr>
              <a:t>Certificate II 20113 Skills for Work and Vocational Pathways BEC Orientation </a:t>
            </a:r>
          </a:p>
          <a:p>
            <a:pPr marL="457200" indent="-457200" algn="l">
              <a:buFont typeface="Arial" panose="020B0604020202020204" pitchFamily="34" charset="0"/>
              <a:buChar char="•"/>
            </a:pPr>
            <a:r>
              <a:rPr lang="en-AU" sz="2400" b="1" dirty="0" smtClean="0">
                <a:latin typeface="Arial" pitchFamily="34" charset="0"/>
                <a:cs typeface="Arial" pitchFamily="34" charset="0"/>
              </a:rPr>
              <a:t>Cert IV TAE40110</a:t>
            </a:r>
          </a:p>
          <a:p>
            <a:endParaRPr lang="en-AU" dirty="0"/>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03981"/>
            <a:ext cx="2016224" cy="51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69" y="6021288"/>
            <a:ext cx="17367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5597390"/>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17&quot;&gt;&lt;property id=&quot;20148&quot; value=&quot;5&quot;/&gt;&lt;property id=&quot;20300&quot; value=&quot;Slide 2 - &amp;quot;&amp;#x0D;&amp;#x0A;&amp;#x0D;&amp;#x0A;&amp;#x0D;&amp;#x0A;&amp;#x0D;&amp;#x0A;&amp;#x0D;&amp;#x0A;&amp;#x0D;&amp;#x0A;&amp;#x0D;&amp;#x0A;&amp;#x0D;&amp;#x0A;&amp;quot;&quot;/&gt;&lt;property id=&quot;20307&quot; value=&quot;257&quot;/&gt;&lt;/object&gt;&lt;object type=&quot;3&quot; unique_id=&quot;10018&quot;&gt;&lt;property id=&quot;20148&quot; value=&quot;5&quot;/&gt;&lt;property id=&quot;20300&quot; value=&quot;Slide 4 - &amp;quot;&amp;#x0D;&amp;#x0A;&amp;#x0D;&amp;#x0A;&amp;#x0D;&amp;#x0A;&amp;#x0D;&amp;#x0A;&amp;#x0D;&amp;#x0A;&amp;#x0D;&amp;#x0A;&amp;#x0D;&amp;#x0A;&amp;#x0D;&amp;#x0A;&amp;quot;&quot;/&gt;&lt;property id=&quot;20307&quot; value=&quot;258&quot;/&gt;&lt;/object&gt;&lt;object type=&quot;3&quot; unique_id=&quot;10019&quot;&gt;&lt;property id=&quot;20148&quot; value=&quot;5&quot;/&gt;&lt;property id=&quot;20300&quot; value=&quot;Slide 8 - &amp;quot;&amp;#x0D;&amp;#x0A;&amp;#x0D;&amp;#x0A;&amp;#x0D;&amp;#x0A;&amp;#x0D;&amp;#x0A;&amp;#x0D;&amp;#x0A;&amp;#x0D;&amp;#x0A;&amp;#x0D;&amp;#x0A;&amp;#x0D;&amp;#x0A;&amp;quot;&quot;/&gt;&lt;property id=&quot;20307&quot; value=&quot;260&quot;/&gt;&lt;/object&gt;&lt;object type=&quot;3&quot; unique_id=&quot;10020&quot;&gt;&lt;property id=&quot;20148&quot; value=&quot;5&quot;/&gt;&lt;property id=&quot;20300&quot; value=&quot;Slide 9 - &amp;quot;&amp;#x0D;&amp;#x0A;&amp;#x0D;&amp;#x0A;&amp;#x0D;&amp;#x0A;&amp;#x0D;&amp;#x0A;&amp;#x0D;&amp;#x0A;&amp;#x0D;&amp;#x0A;What Has Training Involved?&amp;#x0D;&amp;#x0A;&amp;#x0D;&amp;#x0A;&amp;quot;&quot;/&gt;&lt;property id=&quot;20307&quot; value=&quot;261&quot;/&gt;&lt;/object&gt;&lt;object type=&quot;3&quot; unique_id=&quot;10021&quot;&gt;&lt;property id=&quot;20148&quot; value=&quot;5&quot;/&gt;&lt;property id=&quot;20300&quot; value=&quot;Slide 10 - &amp;quot;&amp;#x0D;&amp;#x0A;&amp;#x0D;&amp;#x0A;&amp;#x0D;&amp;#x0A;&amp;#x0D;&amp;#x0A;&amp;#x0D;&amp;#x0A;&amp;#x0D;&amp;#x0A;&amp;#x0D;&amp;#x0A;&amp;#x0D;&amp;#x0A;&amp;quot;&quot;/&gt;&lt;property id=&quot;20307&quot; value=&quot;262&quot;/&gt;&lt;/object&gt;&lt;object type=&quot;3&quot; unique_id=&quot;10022&quot;&gt;&lt;property id=&quot;20148&quot; value=&quot;5&quot;/&gt;&lt;property id=&quot;20300&quot; value=&quot;Slide 11 - &amp;quot;&amp;#x0D;&amp;#x0A;&amp;#x0D;&amp;#x0A;&amp;#x0D;&amp;#x0A;&amp;#x0D;&amp;#x0A;&amp;#x0D;&amp;#x0A;&amp;#x0D;&amp;#x0A;&amp;#x0D;&amp;#x0A;&amp;#x0D;&amp;#x0A;&amp;quot;&quot;/&gt;&lt;property id=&quot;20307&quot; value=&quot;285&quot;/&gt;&lt;/object&gt;&lt;object type=&quot;3&quot; unique_id=&quot;10023&quot;&gt;&lt;property id=&quot;20148&quot; value=&quot;5&quot;/&gt;&lt;property id=&quot;20300&quot; value=&quot;Slide 13 - &amp;quot;&amp;#x0D;&amp;#x0A;&amp;#x0D;&amp;#x0A;&amp;#x0D;&amp;#x0A;&amp;#x0D;&amp;#x0A;&amp;#x0D;&amp;#x0A;&amp;#x0D;&amp;#x0A;&amp;#x0D;&amp;#x0A;&amp;#x0D;&amp;#x0A;&amp;quot;&quot;/&gt;&lt;property id=&quot;20307&quot; value=&quot;263&quot;/&gt;&lt;/object&gt;&lt;object type=&quot;3&quot; unique_id=&quot;10024&quot;&gt;&lt;property id=&quot;20148&quot; value=&quot;5&quot;/&gt;&lt;property id=&quot;20300&quot; value=&quot;Slide 14 - &amp;quot;&amp;#x0D;&amp;#x0A;&amp;#x0D;&amp;#x0A;&amp;#x0D;&amp;#x0A;&amp;#x0D;&amp;#x0A;&amp;#x0D;&amp;#x0A;&amp;#x0D;&amp;#x0A;&amp;#x0D;&amp;#x0A;&amp;#x0D;&amp;#x0A;&amp;quot;&quot;/&gt;&lt;property id=&quot;20307&quot; value=&quot;275&quot;/&gt;&lt;/object&gt;&lt;object type=&quot;3&quot; unique_id=&quot;10025&quot;&gt;&lt;property id=&quot;20148&quot; value=&quot;5&quot;/&gt;&lt;property id=&quot;20300&quot; value=&quot;Slide 15 - &amp;quot;&amp;#x0D;&amp;#x0A;&amp;#x0D;&amp;#x0A;&amp;#x0D;&amp;#x0A;&amp;#x0D;&amp;#x0A;&amp;#x0D;&amp;#x0A;&amp;#x0D;&amp;#x0A;&amp;#x0D;&amp;#x0A;&amp;#x0D;&amp;#x0A;&amp;quot;&quot;/&gt;&lt;property id=&quot;20307&quot; value=&quot;279&quot;/&gt;&lt;/object&gt;&lt;object type=&quot;3&quot; unique_id=&quot;10033&quot;&gt;&lt;property id=&quot;20148&quot; value=&quot;5&quot;/&gt;&lt;property id=&quot;20300&quot; value=&quot;Slide 37 - &amp;quot;Cardiff High School&amp;quot;&quot;/&gt;&lt;property id=&quot;20307&quot; value=&quot;264&quot;/&gt;&lt;/object&gt;&lt;object type=&quot;3&quot; unique_id=&quot;10040&quot;&gt;&lt;property id=&quot;20148&quot; value=&quot;5&quot;/&gt;&lt;property id=&quot;20300&quot; value=&quot;Slide 27 - &amp;quot;&amp;#x0D;&amp;#x0A;&amp;#x0D;&amp;#x0A;&amp;#x0D;&amp;#x0A;&amp;#x0D;&amp;#x0A;&amp;#x0D;&amp;#x0A;&amp;#x0D;&amp;#x0A;Modes of Delivery&amp;#x0D;&amp;#x0A;&amp;quot;&quot;/&gt;&lt;property id=&quot;20307&quot; value=&quot;269&quot;/&gt;&lt;/object&gt;&lt;object type=&quot;3&quot; unique_id=&quot;10041&quot;&gt;&lt;property id=&quot;20148&quot; value=&quot;5&quot;/&gt;&lt;property id=&quot;20300&quot; value=&quot;Slide 29 - &amp;quot;&amp;#x0D;&amp;#x0A;&amp;#x0D;&amp;#x0A;&amp;#x0D;&amp;#x0A;&amp;#x0D;&amp;#x0A;&amp;#x0D;&amp;#x0A;&amp;#x0D;&amp;#x0A;&amp;#x0D;&amp;#x0A;&amp;#x0D;&amp;#x0A;&amp;#x0D;&amp;#x0A;&amp;quot;&quot;/&gt;&lt;property id=&quot;20307&quot; value=&quot;271&quot;/&gt;&lt;/object&gt;&lt;object type=&quot;3&quot; unique_id=&quot;10043&quot;&gt;&lt;property id=&quot;20148&quot; value=&quot;5&quot;/&gt;&lt;property id=&quot;20300&quot; value=&quot;Slide 40 - &amp;quot;&amp;#x0D;&amp;#x0A;&amp;#x0D;&amp;#x0A;&amp;#x0D;&amp;#x0A;&amp;#x0D;&amp;#x0A;&amp;#x0D;&amp;#x0A;&amp;#x0D;&amp;#x0A;&amp;#x0D;&amp;#x0A;Whitebridge High School&amp;#x0D;&amp;#x0A;Beautification Program &amp;quot;&quot;/&gt;&lt;property id=&quot;20307&quot; value=&quot;270&quot;/&gt;&lt;/object&gt;&lt;object type=&quot;3&quot; unique_id=&quot;10044&quot;&gt;&lt;property id=&quot;20148&quot; value=&quot;5&quot;/&gt;&lt;property id=&quot;20300&quot; value=&quot;Slide 30 - &amp;quot;&amp;#x0D;&amp;#x0A;&amp;#x0D;&amp;#x0A;&amp;#x0D;&amp;#x0A;&amp;#x0D;&amp;#x0A;&amp;#x0D;&amp;#x0A;&amp;#x0D;&amp;#x0A;Kyogle High School&amp;#x0D;&amp;#x0A;&amp;#x0D;&amp;#x0A;&amp;quot;&quot;/&gt;&lt;property id=&quot;20307&quot; value=&quot;272&quot;/&gt;&lt;/object&gt;&lt;object type=&quot;3&quot; unique_id=&quot;10045&quot;&gt;&lt;property id=&quot;20148&quot; value=&quot;5&quot;/&gt;&lt;property id=&quot;20300&quot; value=&quot;Slide 31 - &amp;quot;&amp;#x0D;&amp;#x0A;&amp;#x0D;&amp;#x0A;&amp;#x0D;&amp;#x0A;&amp;#x0D;&amp;#x0A;&amp;#x0D;&amp;#x0A;&amp;#x0D;&amp;#x0A;&amp;#x0D;&amp;#x0A;&amp;#x0D;&amp;#x0A;Distance Education &amp;#x0D;&amp;#x0A;&amp;quot;&quot;/&gt;&lt;property id=&quot;20307&quot; value=&quot;273&quot;/&gt;&lt;/object&gt;&lt;object type=&quot;3&quot; unique_id=&quot;10046&quot;&gt;&lt;property id=&quot;20148&quot; value=&quot;5&quot;/&gt;&lt;property id=&quot;20300&quot; value=&quot;Slide 54 - &amp;quot;&amp;#x0D;&amp;#x0A;&amp;#x0D;&amp;#x0A;&amp;#x0D;&amp;#x0A;&amp;#x0D;&amp;#x0A;&amp;#x0D;&amp;#x0A;Event Writing&amp;#x0D;&amp;#x0A;&amp;#x0D;&amp;#x0A;&amp;quot;&quot;/&gt;&lt;property id=&quot;20307&quot; value=&quot;277&quot;/&gt;&lt;/object&gt;&lt;object type=&quot;3&quot; unique_id=&quot;10047&quot;&gt;&lt;property id=&quot;20148&quot; value=&quot;5&quot;/&gt;&lt;property id=&quot;20300&quot; value=&quot;Slide 59&quot;/&gt;&lt;property id=&quot;20307&quot; value=&quot;282&quot;/&gt;&lt;/object&gt;&lt;object type=&quot;3&quot; unique_id=&quot;10171&quot;&gt;&lt;property id=&quot;20148&quot; value=&quot;5&quot;/&gt;&lt;property id=&quot;20300&quot; value=&quot;Slide 3 - &amp;quot;&amp;#x0D;&amp;#x0A;&amp;#x0D;&amp;#x0A;&amp;#x0D;&amp;#x0A;&amp;#x0D;&amp;#x0A;&amp;#x0D;&amp;#x0A;&amp;#x0D;&amp;#x0A;&amp;#x0D;&amp;#x0A;&amp;#x0D;&amp;#x0A;&amp;quot;&quot;/&gt;&lt;property id=&quot;20307&quot; value=&quot;290&quot;/&gt;&lt;/object&gt;&lt;object type=&quot;3&quot; unique_id=&quot;10316&quot;&gt;&lt;property id=&quot;20148&quot; value=&quot;5&quot;/&gt;&lt;property id=&quot;20300&quot; value=&quot;Slide 16 - &amp;quot;Spiky Profile&amp;quot;&quot;/&gt;&lt;property id=&quot;20307&quot; value=&quot;291&quot;/&gt;&lt;/object&gt;&lt;object type=&quot;3&quot; unique_id=&quot;10317&quot;&gt;&lt;property id=&quot;20148&quot; value=&quot;5&quot;/&gt;&lt;property id=&quot;20300&quot; value=&quot;Slide 17 - &amp;quot;Spiky Profile&amp;quot;&quot;/&gt;&lt;property id=&quot;20307&quot; value=&quot;292&quot;/&gt;&lt;/object&gt;&lt;object type=&quot;3&quot; unique_id=&quot;10472&quot;&gt;&lt;property id=&quot;20148&quot; value=&quot;5&quot;/&gt;&lt;property id=&quot;20300&quot; value=&quot;Slide 41 - &amp;quot;Before Project Commencement&amp;quot;&quot;/&gt;&lt;property id=&quot;20307&quot; value=&quot;296&quot;/&gt;&lt;/object&gt;&lt;object type=&quot;3&quot; unique_id=&quot;10473&quot;&gt;&lt;property id=&quot;20148&quot; value=&quot;5&quot;/&gt;&lt;property id=&quot;20300&quot; value=&quot;Slide 42 - &amp;quot;Project Commencement &amp;quot;&quot;/&gt;&lt;property id=&quot;20307&quot; value=&quot;299&quot;/&gt;&lt;/object&gt;&lt;object type=&quot;3&quot; unique_id=&quot;10474&quot;&gt;&lt;property id=&quot;20148&quot; value=&quot;5&quot;/&gt;&lt;property id=&quot;20300&quot; value=&quot;Slide 43 - &amp;quot;Phase 1 Completed&amp;quot;&quot;/&gt;&lt;property id=&quot;20307&quot; value=&quot;300&quot;/&gt;&lt;/object&gt;&lt;object type=&quot;3&quot; unique_id=&quot;10476&quot;&gt;&lt;property id=&quot;20148&quot; value=&quot;5&quot;/&gt;&lt;property id=&quot;20300&quot; value=&quot;Slide 55 - &amp;quot;Lambton High School&amp;quot;&quot;/&gt;&lt;property id=&quot;20307&quot; value=&quot;301&quot;/&gt;&lt;/object&gt;&lt;object type=&quot;3&quot; unique_id=&quot;10477&quot;&gt;&lt;property id=&quot;20148&quot; value=&quot;5&quot;/&gt;&lt;property id=&quot;20300&quot; value=&quot;Slide 1 - &amp;quot;&amp;#x0D;&amp;#x0A;&amp;#x0D;&amp;#x0A;&amp;#x0D;&amp;#x0A;&amp;#x0D;&amp;#x0A;&amp;#x0D;&amp;#x0A;&amp;#x0D;&amp;#x0A;&amp;#x0D;&amp;#x0A;&amp;#x0D;&amp;#x0A;Skills for Work and Vocational Pathways&amp;#x0D;&amp;#x0A;&amp;quot;&quot;/&gt;&lt;property id=&quot;20307&quot; value=&quot;323&quot;/&gt;&lt;/object&gt;&lt;object type=&quot;3&quot; unique_id=&quot;10482&quot;&gt;&lt;property id=&quot;20148&quot; value=&quot;5&quot;/&gt;&lt;property id=&quot;20300&quot; value=&quot;Slide 5 - &amp;quot;&amp;#x0D;&amp;#x0A;&amp;#x0D;&amp;#x0A;&amp;#x0D;&amp;#x0A;&amp;#x0D;&amp;#x0A;&amp;#x0D;&amp;#x0A;Training at Ballina&amp;#x0D;&amp;#x0A;&amp;#x0D;&amp;#x0A;&amp;#x0D;&amp;#x0A;&amp;quot;&quot;/&gt;&lt;property id=&quot;20307&quot; value=&quot;339&quot;/&gt;&lt;/object&gt;&lt;object type=&quot;3&quot; unique_id=&quot;10483&quot;&gt;&lt;property id=&quot;20148&quot; value=&quot;5&quot;/&gt;&lt;property id=&quot;20300&quot; value=&quot;Slide 6 - &amp;quot;&amp;#x0D;&amp;#x0A;&amp;#x0D;&amp;#x0A;&amp;#x0D;&amp;#x0A;&amp;#x0D;&amp;#x0A;&amp;#x0D;&amp;#x0A;&amp;#x0D;&amp;#x0A;&amp;#x0D;&amp;#x0A;&amp;#x0D;&amp;#x0A;&amp;quot;&quot;/&gt;&lt;property id=&quot;20307&quot; value=&quot;340&quot;/&gt;&lt;/object&gt;&lt;object type=&quot;3&quot; unique_id=&quot;10484&quot;&gt;&lt;property id=&quot;20148&quot; value=&quot;5&quot;/&gt;&lt;property id=&quot;20300&quot; value=&quot;Slide 7 - &amp;quot;&amp;#x0D;&amp;#x0A;&amp;#x0D;&amp;#x0A;&amp;#x0D;&amp;#x0A;&amp;#x0D;&amp;#x0A;&amp;#x0D;&amp;#x0A;&amp;#x0D;&amp;#x0A;&amp;#x0D;&amp;#x0A;&amp;#x0D;&amp;#x0A;&amp;quot;&quot;/&gt;&lt;property id=&quot;20307&quot; value=&quot;341&quot;/&gt;&lt;/object&gt;&lt;object type=&quot;3&quot; unique_id=&quot;10485&quot;&gt;&lt;property id=&quot;20148&quot; value=&quot;5&quot;/&gt;&lt;property id=&quot;20300&quot; value=&quot;Slide 12 - &amp;quot;BOSTES Bulletin Ist August,2016&amp;quot;&quot;/&gt;&lt;property id=&quot;20307&quot; value=&quot;303&quot;/&gt;&lt;/object&gt;&lt;object type=&quot;3&quot; unique_id=&quot;10486&quot;&gt;&lt;property id=&quot;20148&quot; value=&quot;5&quot;/&gt;&lt;property id=&quot;20300&quot; value=&quot;Slide 19 - &amp;quot;&amp;#x0D;&amp;#x0A;&amp;#x0D;&amp;#x0A;&amp;#x0D;&amp;#x0A;&amp;#x0D;&amp;#x0A;&amp;#x0D;&amp;#x0A;&amp;#x0D;&amp;#x0A;&amp;#x0D;&amp;#x0A;&amp;#x0D;&amp;#x0A; &amp;quot;&quot;/&gt;&lt;property id=&quot;20307&quot; value=&quot;308&quot;/&gt;&lt;/object&gt;&lt;object type=&quot;3&quot; unique_id=&quot;10487&quot;&gt;&lt;property id=&quot;20148&quot; value=&quot;5&quot;/&gt;&lt;property id=&quot;20300&quot; value=&quot;Slide 20 - &amp;quot;&amp;#x0D;&amp;#x0A;&amp;#x0D;&amp;#x0A;&amp;#x0D;&amp;#x0A;&amp;#x0D;&amp;#x0A;&amp;#x0D;&amp;#x0A;&amp;#x0D;&amp;#x0A;&amp;#x0D;&amp;#x0A;&amp;#x0D;&amp;#x0A;&amp;quot;&quot;/&gt;&lt;property id=&quot;20307&quot; value=&quot;319&quot;/&gt;&lt;/object&gt;&lt;object type=&quot;3&quot; unique_id=&quot;10488&quot;&gt;&lt;property id=&quot;20148&quot; value=&quot;5&quot;/&gt;&lt;property id=&quot;20300&quot; value=&quot;Slide 21 - &amp;quot;&amp;#x0D;&amp;#x0A;&amp;#x0D;&amp;#x0A;&amp;#x0D;&amp;#x0A;&amp;#x0D;&amp;#x0A;&amp;#x0D;&amp;#x0A;&amp;#x0D;&amp;#x0A;&amp;#x0D;&amp;#x0A;Electives that teachers are qualified to deliver&amp;quot;&quot;/&gt;&lt;property id=&quot;20307&quot; value=&quot;320&quot;/&gt;&lt;/object&gt;&lt;object type=&quot;3&quot; unique_id=&quot;10489&quot;&gt;&lt;property id=&quot;20148&quot; value=&quot;5&quot;/&gt;&lt;property id=&quot;20300&quot; value=&quot;Slide 22 - &amp;quot;FSK Teachers are qualified to deliver….&amp;#x0D;&amp;#x0A;Total Core 80  hours + electives 85 hours&amp;#x0D;&amp;#x0A; = 165 hours &amp;quot;&quot;/&gt;&lt;property id=&quot;20307&quot; value=&quot;324&quot;/&gt;&lt;/object&gt;&lt;object type=&quot;3&quot; unique_id=&quot;10490&quot;&gt;&lt;property id=&quot;20148&quot; value=&quot;5&quot;/&gt;&lt;property id=&quot;20300&quot; value=&quot;Slide 23 - &amp;quot;&amp;#x0D;&amp;#x0A;&amp;#x0D;&amp;#x0A;&amp;#x0D;&amp;#x0A;&amp;#x0D;&amp;#x0A;&amp;#x0D;&amp;#x0A;&amp;#x0D;&amp;#x0A;&amp;#x0D;&amp;#x0A;&amp;#x0D;&amp;#x0A;&amp;quot;&quot;/&gt;&lt;property id=&quot;20307&quot; value=&quot;310&quot;/&gt;&lt;/object&gt;&lt;object type=&quot;3&quot; unique_id=&quot;10491&quot;&gt;&lt;property id=&quot;20148&quot; value=&quot;5&quot;/&gt;&lt;property id=&quot;20300&quot; value=&quot;Slide 24 - &amp;quot;&amp;#x0D;&amp;#x0A;&amp;#x0D;&amp;#x0A;&amp;#x0D;&amp;#x0A;&amp;#x0D;&amp;#x0A;&amp;#x0D;&amp;#x0A;&amp;#x0D;&amp;#x0A;&amp;#x0D;&amp;#x0A;180 Hour Course- Full Certificate II&amp;#x0D;&amp;#x0A;&amp;quot;&quot;/&gt;&lt;property id=&quot;20307&quot; value=&quot;309&quot;/&gt;&lt;/object&gt;&lt;object type=&quot;3&quot; unique_id=&quot;10492&quot;&gt;&lt;property id=&quot;20148&quot; value=&quot;5&quot;/&gt;&lt;property id=&quot;20300&quot; value=&quot;Slide 25 - &amp;quot;&amp;#x0D;&amp;#x0A;&amp;#x0D;&amp;#x0A;&amp;#x0D;&amp;#x0A;&amp;#x0D;&amp;#x0A;&amp;#x0D;&amp;#x0A;&amp;#x0D;&amp;#x0A;240 Hour- Full Certificate II&amp;#x0D;&amp;#x0A;&amp;#x0D;&amp;#x0A;&amp;quot;&quot;/&gt;&lt;property id=&quot;20307&quot; value=&quot;311&quot;/&gt;&lt;/object&gt;&lt;object type=&quot;3&quot; unique_id=&quot;10493&quot;&gt;&lt;property id=&quot;20148&quot; value=&quot;5&quot;/&gt;&lt;property id=&quot;20300&quot; value=&quot;Slide 26 - &amp;quot;&amp;#x0D;&amp;#x0A;&amp;#x0D;&amp;#x0A;&amp;#x0D;&amp;#x0A;&amp;#x0D;&amp;#x0A;&amp;#x0D;&amp;#x0A;&amp;#x0D;&amp;#x0A;&amp;#x0D;&amp;#x0A;&amp;#x0D;&amp;#x0A;&amp;quot;&quot;/&gt;&lt;property id=&quot;20307&quot; value=&quot;315&quot;/&gt;&lt;/object&gt;&lt;object type=&quot;3&quot; unique_id=&quot;10494&quot;&gt;&lt;property id=&quot;20148&quot; value=&quot;5&quot;/&gt;&lt;property id=&quot;20300&quot; value=&quot;Slide 28 - &amp;quot;&amp;#x0D;&amp;#x0A;&amp;#x0D;&amp;#x0A;&amp;#x0D;&amp;#x0A;&amp;#x0D;&amp;#x0A;&amp;#x0D;&amp;#x0A;&amp;#x0D;&amp;#x0A;&amp;#x0D;&amp;#x0A;&amp;#x0D;&amp;#x0A;&amp;quot;&quot;/&gt;&lt;property id=&quot;20307&quot; value=&quot;336&quot;/&gt;&lt;/object&gt;&lt;object type=&quot;3&quot; unique_id=&quot;10495&quot;&gt;&lt;property id=&quot;20148&quot; value=&quot;5&quot;/&gt;&lt;property id=&quot;20300&quot; value=&quot;Slide 32 - &amp;quot;&amp;#x0D;&amp;#x0A;&amp;#x0D;&amp;#x0A;&amp;#x0D;&amp;#x0A;&amp;#x0D;&amp;#x0A;&amp;#x0D;&amp;#x0A;&amp;#x0D;&amp;#x0A;&amp;#x0D;&amp;#x0A;Moree Secondary College &amp;quot;&quot;/&gt;&lt;property id=&quot;20307&quot; value=&quot;337&quot;/&gt;&lt;/object&gt;&lt;object type=&quot;3&quot; unique_id=&quot;10496&quot;&gt;&lt;property id=&quot;20148&quot; value=&quot;5&quot;/&gt;&lt;property id=&quot;20300&quot; value=&quot;Slide 33 - &amp;quot;&amp;#x0D;&amp;#x0A;&amp;#x0D;&amp;#x0A;&amp;#x0D;&amp;#x0A;&amp;#x0D;&amp;#x0A;&amp;#x0D;&amp;#x0A;&amp;#x0D;&amp;#x0A;&amp;#x0D;&amp;#x0A;&amp;#x0D;&amp;#x0A;&amp;#x0D;&amp;#x0A;&amp;quot;&quot;/&gt;&lt;property id=&quot;20307&quot; value=&quot;349&quot;/&gt;&lt;/object&gt;&lt;object type=&quot;3&quot; unique_id=&quot;10497&quot;&gt;&lt;property id=&quot;20148&quot; value=&quot;5&quot;/&gt;&lt;property id=&quot;20300&quot; value=&quot;Slide 34 - &amp;quot;&amp;#x0D;&amp;#x0A;&amp;#x0D;&amp;#x0A;&amp;#x0D;&amp;#x0A;&amp;#x0D;&amp;#x0A;&amp;#x0D;&amp;#x0A;&amp;#x0D;&amp;#x0A;&amp;#x0D;&amp;#x0A;Case Study&amp;#x0D;&amp;#x0A;&amp;#x0D;&amp;#x0A;&amp;#x0D;&amp;#x0A;&amp;quot;&quot;/&gt;&lt;property id=&quot;20307&quot; value=&quot;338&quot;/&gt;&lt;/object&gt;&lt;object type=&quot;3&quot; unique_id=&quot;10499&quot;&gt;&lt;property id=&quot;20148&quot; value=&quot;5&quot;/&gt;&lt;property id=&quot;20300&quot; value=&quot;Slide 36 - &amp;quot;Personal or  School Based  or Community  or  Work Based&amp;quot;&quot;/&gt;&lt;property id=&quot;20307&quot; value=&quot;312&quot;/&gt;&lt;/object&gt;&lt;object type=&quot;3&quot; unique_id=&quot;10500&quot;&gt;&lt;property id=&quot;20148&quot; value=&quot;5&quot;/&gt;&lt;property id=&quot;20300&quot; value=&quot;Slide 35&quot;/&gt;&lt;property id=&quot;20307&quot; value=&quot;313&quot;/&gt;&lt;/object&gt;&lt;object type=&quot;3&quot; unique_id=&quot;10501&quot;&gt;&lt;property id=&quot;20148&quot; value=&quot;5&quot;/&gt;&lt;property id=&quot;20300&quot; value=&quot;Slide 38 - &amp;quot;&amp;#x0D;&amp;#x0A;&amp;#x0D;&amp;#x0A;&amp;#x0D;&amp;#x0A;&amp;#x0D;&amp;#x0A;&amp;#x0D;&amp;#x0A;&amp;#x0D;&amp;#x0A;Newcastle HS &amp;#x0D;&amp;#x0A;&amp;#x0D;&amp;#x0A;&amp;quot;&quot;/&gt;&lt;property id=&quot;20307&quot; value=&quot;350&quot;/&gt;&lt;/object&gt;&lt;object type=&quot;3&quot; unique_id=&quot;10502&quot;&gt;&lt;property id=&quot;20148&quot; value=&quot;5&quot;/&gt;&lt;property id=&quot;20300&quot; value=&quot;Slide 44 - &amp;quot;Andrew Katoa&amp;quot;&quot;/&gt;&lt;property id=&quot;20307&quot; value=&quot;316&quot;/&gt;&lt;/object&gt;&lt;object type=&quot;3&quot; unique_id=&quot;10503&quot;&gt;&lt;property id=&quot;20148&quot; value=&quot;5&quot;/&gt;&lt;property id=&quot;20300&quot; value=&quot;Slide 46&quot;/&gt;&lt;property id=&quot;20307&quot; value=&quot;317&quot;/&gt;&lt;/object&gt;&lt;object type=&quot;3&quot; unique_id=&quot;10504&quot;&gt;&lt;property id=&quot;20148&quot; value=&quot;5&quot;/&gt;&lt;property id=&quot;20300&quot; value=&quot;Slide 49 - &amp;quot;&amp;#x0D;&amp;#x0A;&amp;#x0D;&amp;#x0A;&amp;#x0D;&amp;#x0A;&amp;#x0D;&amp;#x0A;&amp;#x0D;&amp;#x0A;&amp;#x0D;&amp;#x0A;&amp;#x0D;&amp;#x0A;&amp;#x0D;&amp;#x0A;&amp;quot;&quot;/&gt;&lt;property id=&quot;20307&quot; value=&quot;344&quot;/&gt;&lt;/object&gt;&lt;object type=&quot;3&quot; unique_id=&quot;10505&quot;&gt;&lt;property id=&quot;20148&quot; value=&quot;5&quot;/&gt;&lt;property id=&quot;20300&quot; value=&quot;Slide 50 - &amp;quot;&amp;#x0D;&amp;#x0A;&amp;#x0D;&amp;#x0A;&amp;#x0D;&amp;#x0A;&amp;#x0D;&amp;#x0A;&amp;#x0D;&amp;#x0A;&amp;#x0D;&amp;#x0A;&amp;#x0D;&amp;#x0A;&amp;#x0D;&amp;#x0A;&amp;quot;&quot;/&gt;&lt;property id=&quot;20307&quot; value=&quot;343&quot;/&gt;&lt;/object&gt;&lt;object type=&quot;3&quot; unique_id=&quot;10506&quot;&gt;&lt;property id=&quot;20148&quot; value=&quot;5&quot;/&gt;&lt;property id=&quot;20300&quot; value=&quot;Slide 51 - &amp;quot;&amp;#x0D;&amp;#x0A;&amp;#x0D;&amp;#x0A;&amp;#x0D;&amp;#x0A;&amp;#x0D;&amp;#x0A;&amp;#x0D;&amp;#x0A;&amp;#x0D;&amp;#x0A;&amp;#x0D;&amp;#x0A;&amp;#x0D;&amp;#x0A;&amp;quot;&quot;/&gt;&lt;property id=&quot;20307&quot; value=&quot;342&quot;/&gt;&lt;/object&gt;&lt;object type=&quot;3&quot; unique_id=&quot;10703&quot;&gt;&lt;property id=&quot;20148&quot; value=&quot;5&quot;/&gt;&lt;property id=&quot;20300&quot; value=&quot;Slide 39 - &amp;quot;&amp;#x0D;&amp;#x0A;&amp;#x0D;&amp;#x0A;&amp;#x0D;&amp;#x0A;&amp;#x0D;&amp;#x0A;&amp;#x0D;&amp;#x0A;&amp;#x0D;&amp;#x0A;&amp;#x0D;&amp;#x0A;Kurri Kurri HS&amp;#x0D;&amp;#x0A;“Making the Best of Ourselves”&amp;quot;&quot;/&gt;&lt;property id=&quot;20307&quot; value=&quot;352&quot;/&gt;&lt;/object&gt;&lt;object type=&quot;3&quot; unique_id=&quot;10704&quot;&gt;&lt;property id=&quot;20148&quot; value=&quot;5&quot;/&gt;&lt;property id=&quot;20300&quot; value=&quot;Slide 52 - &amp;quot;&amp;#x0D;&amp;#x0A;&amp;#x0D;&amp;#x0A;&amp;#x0D;&amp;#x0A;&amp;#x0D;&amp;#x0A;&amp;#x0D;&amp;#x0A;&amp;#x0D;&amp;#x0A;&amp;#x0D;&amp;#x0A;&amp;#x0D;&amp;#x0A;Mapping a Unit of Competency&amp;#x0D;&amp;#x0A;&amp;quot;&quot;/&gt;&lt;property id=&quot;20307&quot; value=&quot;351&quot;/&gt;&lt;/object&gt;&lt;object type=&quot;3&quot; unique_id=&quot;10823&quot;&gt;&lt;property id=&quot;20148&quot; value=&quot;5&quot;/&gt;&lt;property id=&quot;20300&quot; value=&quot;Slide 47 - &amp;quot;&amp;#x0D;&amp;#x0A;&amp;#x0D;&amp;#x0A;&amp;#x0D;&amp;#x0A;&amp;#x0D;&amp;#x0A;&amp;#x0D;&amp;#x0A;&amp;#x0D;&amp;#x0A;&amp;#x0D;&amp;#x0A;&amp;#x0D;&amp;#x0A;&amp;quot;&quot;/&gt;&lt;property id=&quot;20307&quot; value=&quot;353&quot;/&gt;&lt;/object&gt;&lt;object type=&quot;3&quot; unique_id=&quot;10824&quot;&gt;&lt;property id=&quot;20148&quot; value=&quot;5&quot;/&gt;&lt;property id=&quot;20300&quot; value=&quot;Slide 53 - &amp;quot;&amp;#x0D;&amp;#x0A;&amp;#x0D;&amp;#x0A;&amp;#x0D;&amp;#x0A;&amp;#x0D;&amp;#x0A;&amp;#x0D;&amp;#x0A;&amp;#x0D;&amp;#x0A;Project Scaffolding Activity&amp;#x0D;&amp;#x0A;&amp;#x0D;&amp;#x0A;&amp;quot;&quot;/&gt;&lt;property id=&quot;20307&quot; value=&quot;357&quot;/&gt;&lt;/object&gt;&lt;object type=&quot;3&quot; unique_id=&quot;10827&quot;&gt;&lt;property id=&quot;20148&quot; value=&quot;5&quot;/&gt;&lt;property id=&quot;20300&quot; value=&quot;Slide 57 - &amp;quot;&amp;#x0D;&amp;#x0A;&amp;#x0D;&amp;#x0A;&amp;#x0D;&amp;#x0A;&amp;#x0D;&amp;#x0A;&amp;#x0D;&amp;#x0A;&amp;#x0D;&amp;#x0A;Process&amp;#x0D;&amp;#x0A;&amp;#x0D;&amp;#x0A;&amp;quot;&quot;/&gt;&lt;property id=&quot;20307&quot; value=&quot;360&quot;/&gt;&lt;/object&gt;&lt;object type=&quot;3&quot; unique_id=&quot;10958&quot;&gt;&lt;property id=&quot;20148&quot; value=&quot;5&quot;/&gt;&lt;property id=&quot;20300&quot; value=&quot;Slide 18 - &amp;quot;FSK 20113 Packaging Rules&amp;quot;&quot;/&gt;&lt;property id=&quot;20307&quot; value=&quot;362&quot;/&gt;&lt;/object&gt;&lt;object type=&quot;3&quot; unique_id=&quot;10959&quot;&gt;&lt;property id=&quot;20148&quot; value=&quot;5&quot;/&gt;&lt;property id=&quot;20300&quot; value=&quot;Slide 45 - &amp;quot;Scope and sequence&amp;quot;&quot;/&gt;&lt;property id=&quot;20307&quot; value=&quot;364&quot;/&gt;&lt;/object&gt;&lt;object type=&quot;3&quot; unique_id=&quot;10960&quot;&gt;&lt;property id=&quot;20148&quot; value=&quot;5&quot;/&gt;&lt;property id=&quot;20300&quot; value=&quot;Slide 48 - &amp;quot;Check your Answers&amp;quot;&quot;/&gt;&lt;property id=&quot;20307&quot; value=&quot;361&quot;/&gt;&lt;/object&gt;&lt;object type=&quot;3&quot; unique_id=&quot;10961&quot;&gt;&lt;property id=&quot;20148&quot; value=&quot;5&quot;/&gt;&lt;property id=&quot;20300&quot; value=&quot;Slide 56 - &amp;quot;&amp;#x0D;&amp;#x0A;&amp;#x0D;&amp;#x0A;&amp;#x0D;&amp;#x0A;&amp;#x0D;&amp;#x0A;&amp;#x0D;&amp;#x0A;&amp;#x0D;&amp;#x0A;&amp;#x0D;&amp;#x0A;&amp;#x0D;&amp;#x0A;Tamworth RTO QMS&amp;#x0D;&amp;#x0A;&amp;quot;&quot;/&gt;&lt;property id=&quot;20307&quot; value=&quot;366&quot;/&gt;&lt;/object&gt;&lt;object type=&quot;3&quot; unique_id=&quot;10962&quot;&gt;&lt;property id=&quot;20148&quot; value=&quot;5&quot;/&gt;&lt;property id=&quot;20300&quot; value=&quot;Slide 58 - &amp;quot;Resources&amp;quot;&quot;/&gt;&lt;property id=&quot;20307&quot; value=&quot;363&quot;/&gt;&lt;/object&gt;&lt;/object&gt;&lt;/object&gt;&lt;/database&gt;"/>
  <p:tag name="SECTOMILLISECCONVERTED"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1760</TotalTime>
  <Words>1494</Words>
  <Application>Microsoft Macintosh PowerPoint</Application>
  <PresentationFormat>On-screen Show (4:3)</PresentationFormat>
  <Paragraphs>297</Paragraphs>
  <Slides>46</Slides>
  <Notes>3</Notes>
  <HiddenSlides>0</HiddenSlides>
  <MMClips>1</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46</vt:i4>
      </vt:variant>
    </vt:vector>
  </HeadingPairs>
  <TitlesOfParts>
    <vt:vector size="50" baseType="lpstr">
      <vt:lpstr>Concourse</vt:lpstr>
      <vt:lpstr>Acrobat Document</vt:lpstr>
      <vt:lpstr>Presentation</vt:lpstr>
      <vt:lpstr>Packager Shell Object</vt:lpstr>
      <vt:lpstr>      FSK 20113 Certificate II Skills for Work and Vocational Pathways </vt:lpstr>
      <vt:lpstr>        </vt:lpstr>
      <vt:lpstr>        </vt:lpstr>
      <vt:lpstr>        </vt:lpstr>
      <vt:lpstr>            </vt:lpstr>
      <vt:lpstr>        </vt:lpstr>
      <vt:lpstr>        </vt:lpstr>
      <vt:lpstr>        </vt:lpstr>
      <vt:lpstr>      Training process  </vt:lpstr>
      <vt:lpstr>        </vt:lpstr>
      <vt:lpstr>        </vt:lpstr>
      <vt:lpstr>BOSTES Bulletin Ist August,2016</vt:lpstr>
      <vt:lpstr>        </vt:lpstr>
      <vt:lpstr>        </vt:lpstr>
      <vt:lpstr>        </vt:lpstr>
      <vt:lpstr>Spiky Profile</vt:lpstr>
      <vt:lpstr>Spiky Profile</vt:lpstr>
      <vt:lpstr>FSK 20113 Packaging Rules</vt:lpstr>
      <vt:lpstr>         </vt:lpstr>
      <vt:lpstr>        </vt:lpstr>
      <vt:lpstr>       Electives that teachers are qualified to deliver</vt:lpstr>
      <vt:lpstr>FSK Teachers are qualified to deliver…. total core 80 hours + electives 85 hours  = 165 hours </vt:lpstr>
      <vt:lpstr>        </vt:lpstr>
      <vt:lpstr>       180 Hour Course- Full Certificate II </vt:lpstr>
      <vt:lpstr>      240 Hour- Full Certificate II  </vt:lpstr>
      <vt:lpstr>        </vt:lpstr>
      <vt:lpstr>      Modes of Delivery </vt:lpstr>
      <vt:lpstr>        </vt:lpstr>
      <vt:lpstr>         </vt:lpstr>
      <vt:lpstr>      Kyogle High School  </vt:lpstr>
      <vt:lpstr>        Distance Education  </vt:lpstr>
      <vt:lpstr>       Moree Secondary College </vt:lpstr>
      <vt:lpstr>       Case Study   </vt:lpstr>
      <vt:lpstr>Personal or  School Based  or Community  or  Work Based</vt:lpstr>
      <vt:lpstr>Cardiff High School</vt:lpstr>
      <vt:lpstr>Cardiff High School</vt:lpstr>
      <vt:lpstr>       Whitebridge High School Beautification Program </vt:lpstr>
      <vt:lpstr>Before Project Commencement</vt:lpstr>
      <vt:lpstr>Project Underway </vt:lpstr>
      <vt:lpstr>PowerPoint Presentation</vt:lpstr>
      <vt:lpstr>        Armidale High School</vt:lpstr>
      <vt:lpstr>      Armidale HS  </vt:lpstr>
      <vt:lpstr>         </vt:lpstr>
      <vt:lpstr>        </vt:lpstr>
      <vt:lpstr>        </vt:lpstr>
      <vt:lpstr>Show Your interest- fill out the slip today!!</vt:lpstr>
    </vt:vector>
  </TitlesOfParts>
  <Company>NSW, Department of Education and Training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Skills for Work and Vocational Pathways</dc:title>
  <dc:creator>Cox, Carolyn</dc:creator>
  <cp:lastModifiedBy>Hanna Kemp</cp:lastModifiedBy>
  <cp:revision>123</cp:revision>
  <cp:lastPrinted>2016-09-07T06:23:10Z</cp:lastPrinted>
  <dcterms:created xsi:type="dcterms:W3CDTF">2016-05-23T05:07:28Z</dcterms:created>
  <dcterms:modified xsi:type="dcterms:W3CDTF">2016-09-22T05:40:16Z</dcterms:modified>
</cp:coreProperties>
</file>